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4" r:id="rId18"/>
    <p:sldId id="273" r:id="rId19"/>
    <p:sldId id="275" r:id="rId20"/>
    <p:sldId id="276" r:id="rId21"/>
    <p:sldId id="279" r:id="rId22"/>
    <p:sldId id="280" r:id="rId23"/>
    <p:sldId id="281" r:id="rId24"/>
    <p:sldId id="278" r:id="rId25"/>
    <p:sldId id="282" r:id="rId26"/>
    <p:sldId id="283" r:id="rId27"/>
    <p:sldId id="285" r:id="rId28"/>
    <p:sldId id="287" r:id="rId29"/>
    <p:sldId id="286" r:id="rId30"/>
    <p:sldId id="288" r:id="rId31"/>
    <p:sldId id="289" r:id="rId32"/>
    <p:sldId id="284"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3" r:id="rId88"/>
    <p:sldId id="354" r:id="rId89"/>
    <p:sldId id="355" r:id="rId90"/>
    <p:sldId id="356" r:id="rId91"/>
    <p:sldId id="357" r:id="rId92"/>
    <p:sldId id="358" r:id="rId93"/>
    <p:sldId id="404" r:id="rId94"/>
    <p:sldId id="405" r:id="rId95"/>
    <p:sldId id="406" r:id="rId96"/>
    <p:sldId id="407" r:id="rId97"/>
    <p:sldId id="408" r:id="rId98"/>
    <p:sldId id="409" r:id="rId99"/>
    <p:sldId id="410" r:id="rId100"/>
    <p:sldId id="411" r:id="rId101"/>
    <p:sldId id="387" r:id="rId102"/>
    <p:sldId id="388" r:id="rId103"/>
    <p:sldId id="389" r:id="rId104"/>
    <p:sldId id="359" r:id="rId105"/>
    <p:sldId id="377" r:id="rId106"/>
    <p:sldId id="378" r:id="rId107"/>
    <p:sldId id="379" r:id="rId108"/>
    <p:sldId id="380" r:id="rId109"/>
    <p:sldId id="381" r:id="rId110"/>
    <p:sldId id="382" r:id="rId111"/>
    <p:sldId id="383" r:id="rId112"/>
    <p:sldId id="384" r:id="rId113"/>
    <p:sldId id="385" r:id="rId114"/>
    <p:sldId id="386" r:id="rId115"/>
    <p:sldId id="398" r:id="rId116"/>
    <p:sldId id="399" r:id="rId117"/>
    <p:sldId id="400" r:id="rId118"/>
    <p:sldId id="401" r:id="rId119"/>
    <p:sldId id="402" r:id="rId120"/>
    <p:sldId id="403"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61" r:id="rId137"/>
    <p:sldId id="360" r:id="rId138"/>
    <p:sldId id="412" r:id="rId139"/>
    <p:sldId id="413" r:id="rId140"/>
    <p:sldId id="414" r:id="rId141"/>
    <p:sldId id="415" r:id="rId142"/>
    <p:sldId id="352"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image" Target="../media/image2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AF9D15-46C5-4BE5-AE15-4E09BF98B58D}" type="datetimeFigureOut">
              <a:rPr lang="en-US" smtClean="0"/>
              <a:t>7/19/2018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7D58AD-05D5-4013-9779-EF73072E2FD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4DE20F3C-3243-427D-B2D6-E1B51DCB18A5}" type="slidenum">
              <a:rPr lang="en-US" smtClean="0"/>
              <a:pPr/>
              <a:t>98</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0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0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1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Microsoft_Office_Excel_97-2003_Worksheet3.xls"/><Relationship Id="rId4" Type="http://schemas.openxmlformats.org/officeDocument/2006/relationships/oleObject" Target="../embeddings/Microsoft_Office_Excel_97-2003_Worksheet2.xls"/></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Data%20Sets/WorldRecords.csv"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b="1" dirty="0" smtClean="0"/>
              <a:t>Z-Score</a:t>
            </a:r>
            <a:endParaRPr lang="en-US" b="1"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sz="2400" b="1" dirty="0" smtClean="0"/>
              <a:t>Question: </a:t>
            </a:r>
            <a:r>
              <a:rPr lang="en-US" sz="2400" dirty="0" smtClean="0"/>
              <a:t>Can we compare the performance of 2 students from two separate classes, who took an exam on the same material?</a:t>
            </a:r>
          </a:p>
          <a:p>
            <a:pPr algn="just"/>
            <a:r>
              <a:rPr lang="en-US" sz="2400" b="1" dirty="0" smtClean="0"/>
              <a:t>Answer</a:t>
            </a:r>
            <a:r>
              <a:rPr lang="en-US" sz="2400" dirty="0" smtClean="0"/>
              <a:t> is yes - as long as we were confident that the exams were close in material and difficulty.</a:t>
            </a:r>
          </a:p>
          <a:p>
            <a:pPr algn="just"/>
            <a:endParaRPr lang="en-US" sz="2400" b="1" dirty="0" smtClean="0"/>
          </a:p>
          <a:p>
            <a:pPr algn="just"/>
            <a:r>
              <a:rPr lang="en-US" sz="2400" b="1" dirty="0" smtClean="0"/>
              <a:t>Then we could simply compare the actual values: </a:t>
            </a:r>
            <a:r>
              <a:rPr lang="en-US" sz="2400" dirty="0" err="1" smtClean="0"/>
              <a:t>Kiran</a:t>
            </a:r>
            <a:r>
              <a:rPr lang="en-US" sz="2400" dirty="0" smtClean="0"/>
              <a:t> got an 83 while </a:t>
            </a:r>
            <a:r>
              <a:rPr lang="en-US" sz="2400" dirty="0" err="1" smtClean="0"/>
              <a:t>Nikitha</a:t>
            </a:r>
            <a:r>
              <a:rPr lang="en-US" sz="2400" dirty="0" smtClean="0"/>
              <a:t> got an 89, so </a:t>
            </a:r>
            <a:r>
              <a:rPr lang="en-US" sz="2400" dirty="0" err="1" smtClean="0"/>
              <a:t>Nikitha</a:t>
            </a:r>
            <a:r>
              <a:rPr lang="en-US" sz="2400" dirty="0" smtClean="0"/>
              <a:t> performed better on the exam.</a:t>
            </a:r>
          </a:p>
          <a:p>
            <a:pPr algn="just"/>
            <a:endParaRPr lang="en-US" sz="2400" dirty="0" smtClean="0"/>
          </a:p>
          <a:p>
            <a:pPr algn="just"/>
            <a:r>
              <a:rPr lang="en-US" sz="2400" dirty="0" smtClean="0"/>
              <a:t>But what if the exams were NOT all that similar? Could we compare </a:t>
            </a:r>
            <a:r>
              <a:rPr lang="en-US" sz="2400" dirty="0" err="1" smtClean="0"/>
              <a:t>kiran</a:t>
            </a:r>
            <a:r>
              <a:rPr lang="en-US" sz="2400" dirty="0" smtClean="0"/>
              <a:t> and </a:t>
            </a:r>
            <a:r>
              <a:rPr lang="en-US" sz="2400" dirty="0" err="1" smtClean="0"/>
              <a:t>Nikitha</a:t>
            </a:r>
            <a:r>
              <a:rPr lang="en-US" sz="2400" dirty="0" smtClean="0"/>
              <a:t> then?</a:t>
            </a:r>
          </a:p>
          <a:p>
            <a:pPr algn="just"/>
            <a:r>
              <a:rPr lang="en-US" sz="2400" dirty="0" smtClean="0"/>
              <a:t>The answer is yes.</a:t>
            </a:r>
          </a:p>
          <a:p>
            <a:pPr algn="just"/>
            <a:r>
              <a:rPr lang="en-US" sz="2400" dirty="0" smtClean="0"/>
              <a:t> We can do it with the help of z-scores.</a:t>
            </a:r>
          </a:p>
          <a:p>
            <a:pPr algn="just"/>
            <a:endParaRPr lang="en-US" sz="2400" dirty="0" smtClean="0"/>
          </a:p>
          <a:p>
            <a:pPr algn="just"/>
            <a:r>
              <a:rPr lang="en-US" sz="2400" dirty="0" smtClean="0"/>
              <a:t>You see, z-scores has same basic</a:t>
            </a:r>
            <a:r>
              <a:rPr lang="en-US" sz="2400" b="1" dirty="0" smtClean="0"/>
              <a:t> ruler </a:t>
            </a:r>
            <a:r>
              <a:rPr lang="en-US" sz="2400" dirty="0" smtClean="0"/>
              <a:t>regardless of scale.</a:t>
            </a:r>
            <a:endParaRPr lang="en-US" sz="2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a:bodyPr>
          <a:lstStyle/>
          <a:p>
            <a:pPr algn="just"/>
            <a:endParaRPr lang="en-US" sz="1800" dirty="0" smtClean="0"/>
          </a:p>
          <a:p>
            <a:pPr algn="just"/>
            <a:endParaRPr lang="en-US" sz="1800" dirty="0" smtClean="0"/>
          </a:p>
          <a:p>
            <a:pPr algn="just"/>
            <a:endParaRPr lang="en-US" sz="1800" dirty="0" smtClean="0"/>
          </a:p>
          <a:p>
            <a:pPr algn="just"/>
            <a:r>
              <a:rPr lang="en-US" sz="1800" dirty="0" smtClean="0"/>
              <a:t>Distance between the line and the second data point is B-y2. </a:t>
            </a:r>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r>
              <a:rPr lang="en-US" sz="1800" dirty="0" smtClean="0"/>
              <a:t>Distances and we can calculate the distance between the line and the third point that equals B - y3 now we've added the third distance to our total sum </a:t>
            </a:r>
          </a:p>
          <a:p>
            <a:pPr algn="just"/>
            <a:endParaRPr lang="en-US" sz="1800" dirty="0" smtClean="0"/>
          </a:p>
          <a:p>
            <a:pPr algn="just"/>
            <a:endParaRPr lang="en-US" sz="1800" dirty="0" smtClean="0"/>
          </a:p>
          <a:p>
            <a:pPr algn="just"/>
            <a:endParaRPr lang="en-US" sz="2000" dirty="0" smtClean="0">
              <a:solidFill>
                <a:prstClr val="black"/>
              </a:solidFill>
            </a:endParaRPr>
          </a:p>
        </p:txBody>
      </p:sp>
      <p:pic>
        <p:nvPicPr>
          <p:cNvPr id="4098" name="Picture 2"/>
          <p:cNvPicPr>
            <a:picLocks noChangeAspect="1" noChangeArrowheads="1"/>
          </p:cNvPicPr>
          <p:nvPr/>
        </p:nvPicPr>
        <p:blipFill>
          <a:blip r:embed="rId2"/>
          <a:srcRect/>
          <a:stretch>
            <a:fillRect/>
          </a:stretch>
        </p:blipFill>
        <p:spPr bwMode="auto">
          <a:xfrm>
            <a:off x="5562600" y="609600"/>
            <a:ext cx="3581400" cy="1905000"/>
          </a:xfrm>
          <a:prstGeom prst="rect">
            <a:avLst/>
          </a:prstGeom>
          <a:noFill/>
          <a:ln w="9525">
            <a:solidFill>
              <a:schemeClr val="tx1"/>
            </a:solid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614433" y="2590800"/>
            <a:ext cx="3529567" cy="2209800"/>
          </a:xfrm>
          <a:prstGeom prst="rect">
            <a:avLst/>
          </a:prstGeom>
          <a:noFill/>
          <a:ln w="9525">
            <a:solidFill>
              <a:schemeClr val="tx1"/>
            </a:solid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5638800" y="4876800"/>
            <a:ext cx="3505200" cy="19812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0" y="0"/>
            <a:ext cx="9144000" cy="2178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K- Means</a:t>
            </a:r>
            <a:endParaRPr lang="en-US" dirty="0"/>
          </a:p>
        </p:txBody>
      </p:sp>
      <p:sp>
        <p:nvSpPr>
          <p:cNvPr id="3" name="Content Placeholder 2"/>
          <p:cNvSpPr>
            <a:spLocks noGrp="1"/>
          </p:cNvSpPr>
          <p:nvPr>
            <p:ph idx="1"/>
          </p:nvPr>
        </p:nvSpPr>
        <p:spPr>
          <a:xfrm>
            <a:off x="0" y="685800"/>
            <a:ext cx="9144000" cy="6172200"/>
          </a:xfrm>
        </p:spPr>
        <p:txBody>
          <a:bodyPr/>
          <a:lstStyle/>
          <a:p>
            <a:r>
              <a:rPr lang="en-US" sz="2400" dirty="0" smtClean="0"/>
              <a:t>K Means Clustering Examples and Practical Applications</a:t>
            </a:r>
          </a:p>
          <a:p>
            <a:endParaRPr lang="en-US" dirty="0"/>
          </a:p>
        </p:txBody>
      </p:sp>
      <p:pic>
        <p:nvPicPr>
          <p:cNvPr id="18434" name="Picture 2"/>
          <p:cNvPicPr>
            <a:picLocks noChangeAspect="1" noChangeArrowheads="1"/>
          </p:cNvPicPr>
          <p:nvPr/>
        </p:nvPicPr>
        <p:blipFill>
          <a:blip r:embed="rId2"/>
          <a:srcRect/>
          <a:stretch>
            <a:fillRect/>
          </a:stretch>
        </p:blipFill>
        <p:spPr bwMode="auto">
          <a:xfrm>
            <a:off x="76200" y="1143000"/>
            <a:ext cx="5646710" cy="2362199"/>
          </a:xfrm>
          <a:prstGeom prst="rect">
            <a:avLst/>
          </a:prstGeom>
          <a:noFill/>
          <a:ln w="9525">
            <a:solidFill>
              <a:schemeClr val="tx1"/>
            </a:solid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1752600" y="3581400"/>
            <a:ext cx="7086600" cy="3200400"/>
          </a:xfrm>
          <a:prstGeom prst="rect">
            <a:avLst/>
          </a:prstGeom>
          <a:noFill/>
          <a:ln w="9525">
            <a:solidFill>
              <a:schemeClr val="tx1"/>
            </a:solid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152400" y="152400"/>
            <a:ext cx="8553450" cy="3581400"/>
          </a:xfrm>
          <a:prstGeom prst="rect">
            <a:avLst/>
          </a:prstGeom>
          <a:noFill/>
          <a:ln w="9525">
            <a:solidFill>
              <a:schemeClr val="tx1"/>
            </a:solid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52400" y="3886200"/>
            <a:ext cx="8534400" cy="2809875"/>
          </a:xfrm>
          <a:prstGeom prst="rect">
            <a:avLst/>
          </a:prstGeom>
          <a:noFill/>
          <a:ln w="9525">
            <a:solidFill>
              <a:schemeClr val="tx1"/>
            </a:solid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152400" y="152400"/>
            <a:ext cx="8705850" cy="4324350"/>
          </a:xfrm>
          <a:prstGeom prst="rect">
            <a:avLst/>
          </a:prstGeom>
          <a:noFill/>
          <a:ln w="9525">
            <a:solidFill>
              <a:schemeClr val="tx1"/>
            </a:solid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152400" y="4572000"/>
            <a:ext cx="8686800" cy="2133600"/>
          </a:xfrm>
          <a:prstGeom prst="rect">
            <a:avLst/>
          </a:prstGeom>
          <a:noFill/>
          <a:ln w="9525">
            <a:solidFill>
              <a:schemeClr val="tx1"/>
            </a:solid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7200" y="274638"/>
            <a:ext cx="8229600" cy="639762"/>
          </a:xfrm>
        </p:spPr>
        <p:txBody>
          <a:bodyPr>
            <a:normAutofit fontScale="90000"/>
          </a:bodyPr>
          <a:lstStyle/>
          <a:p>
            <a:r>
              <a:rPr lang="en-US" smtClean="0"/>
              <a:t>K-means Algorithm (3)</a:t>
            </a:r>
            <a:endParaRPr lang="en-IN" smtClean="0"/>
          </a:p>
        </p:txBody>
      </p:sp>
      <p:sp>
        <p:nvSpPr>
          <p:cNvPr id="4" name="Slide Number Placeholder 3"/>
          <p:cNvSpPr>
            <a:spLocks noGrp="1"/>
          </p:cNvSpPr>
          <p:nvPr>
            <p:ph type="sldNum" sz="quarter" idx="12"/>
          </p:nvPr>
        </p:nvSpPr>
        <p:spPr/>
        <p:txBody>
          <a:bodyPr/>
          <a:lstStyle/>
          <a:p>
            <a:pPr>
              <a:defRPr/>
            </a:pPr>
            <a:fld id="{A0D86F09-91E0-4412-93CA-B989F14B1745}" type="slidenum">
              <a:rPr lang="en-US" smtClean="0"/>
              <a:pPr>
                <a:defRPr/>
              </a:pPr>
              <a:t>104</a:t>
            </a:fld>
            <a:endParaRPr lang="en-US"/>
          </a:p>
        </p:txBody>
      </p:sp>
      <p:pic>
        <p:nvPicPr>
          <p:cNvPr id="80900" name="Picture 2"/>
          <p:cNvPicPr>
            <a:picLocks noGrp="1" noChangeAspect="1" noChangeArrowheads="1"/>
          </p:cNvPicPr>
          <p:nvPr>
            <p:ph idx="1"/>
          </p:nvPr>
        </p:nvPicPr>
        <p:blipFill>
          <a:blip r:embed="rId2"/>
          <a:srcRect/>
          <a:stretch>
            <a:fillRect/>
          </a:stretch>
        </p:blipFill>
        <p:spPr>
          <a:xfrm>
            <a:off x="914400" y="1066800"/>
            <a:ext cx="7543800" cy="5334000"/>
          </a:xfrm>
          <a:noFill/>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152400"/>
            <a:ext cx="9134475" cy="2124075"/>
          </a:xfrm>
          <a:prstGeom prst="rect">
            <a:avLst/>
          </a:prstGeom>
          <a:noFill/>
          <a:ln w="9525">
            <a:solidFill>
              <a:schemeClr val="tx1"/>
            </a:solid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81000" y="2743200"/>
            <a:ext cx="8229600" cy="1295400"/>
          </a:xfrm>
          <a:prstGeom prst="rect">
            <a:avLst/>
          </a:prstGeom>
          <a:noFill/>
          <a:ln w="9525">
            <a:solidFill>
              <a:schemeClr val="tx1"/>
            </a:solid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381000" y="4495800"/>
            <a:ext cx="8561322" cy="2133600"/>
          </a:xfrm>
          <a:prstGeom prst="rect">
            <a:avLst/>
          </a:prstGeom>
          <a:noFill/>
          <a:ln w="9525">
            <a:solidFill>
              <a:schemeClr val="tx1"/>
            </a:solid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85800" y="228600"/>
            <a:ext cx="7745972" cy="1371600"/>
          </a:xfrm>
          <a:prstGeom prst="rect">
            <a:avLst/>
          </a:prstGeom>
          <a:noFill/>
          <a:ln w="9525">
            <a:solidFill>
              <a:schemeClr val="tx1"/>
            </a:solid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533400" y="1752600"/>
            <a:ext cx="8077200" cy="2215991"/>
          </a:xfrm>
          <a:prstGeom prst="rect">
            <a:avLst/>
          </a:prstGeom>
          <a:noFill/>
          <a:ln w="9525">
            <a:solidFill>
              <a:schemeClr val="tx1"/>
            </a:solid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533400" y="4191000"/>
            <a:ext cx="8155334" cy="2438400"/>
          </a:xfrm>
          <a:prstGeom prst="rect">
            <a:avLst/>
          </a:prstGeom>
          <a:noFill/>
          <a:ln w="9525">
            <a:solidFill>
              <a:schemeClr val="tx1"/>
            </a:solid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 y="304799"/>
            <a:ext cx="8229600" cy="2057401"/>
          </a:xfrm>
          <a:prstGeom prst="rect">
            <a:avLst/>
          </a:prstGeom>
          <a:noFill/>
          <a:ln w="9525">
            <a:solidFill>
              <a:schemeClr val="tx1"/>
            </a:solid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52400" y="2514601"/>
            <a:ext cx="8229600" cy="2057399"/>
          </a:xfrm>
          <a:prstGeom prst="rect">
            <a:avLst/>
          </a:prstGeom>
          <a:noFill/>
          <a:ln w="9525">
            <a:solidFill>
              <a:schemeClr val="tx1"/>
            </a:solid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152400" y="4724400"/>
            <a:ext cx="8305800" cy="1981201"/>
          </a:xfrm>
          <a:prstGeom prst="rect">
            <a:avLst/>
          </a:prstGeom>
          <a:noFill/>
          <a:ln w="9525">
            <a:solidFill>
              <a:schemeClr val="tx1"/>
            </a:solid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2400" y="152400"/>
            <a:ext cx="8686800" cy="2203450"/>
          </a:xfrm>
          <a:prstGeom prst="rect">
            <a:avLst/>
          </a:prstGeom>
          <a:noFill/>
          <a:ln w="9525">
            <a:solidFill>
              <a:schemeClr val="tx1"/>
            </a:solid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152400" y="2590800"/>
            <a:ext cx="8686800" cy="1824038"/>
          </a:xfrm>
          <a:prstGeom prst="rect">
            <a:avLst/>
          </a:prstGeom>
          <a:noFill/>
          <a:ln w="9525">
            <a:solidFill>
              <a:schemeClr val="tx1"/>
            </a:solidFill>
            <a:miter lim="800000"/>
            <a:headEnd/>
            <a:tailEnd/>
          </a:ln>
          <a:effectLst/>
        </p:spPr>
      </p:pic>
      <p:pic>
        <p:nvPicPr>
          <p:cNvPr id="11268" name="Picture 4"/>
          <p:cNvPicPr>
            <a:picLocks noChangeAspect="1" noChangeArrowheads="1"/>
          </p:cNvPicPr>
          <p:nvPr/>
        </p:nvPicPr>
        <p:blipFill>
          <a:blip r:embed="rId4"/>
          <a:srcRect/>
          <a:stretch>
            <a:fillRect/>
          </a:stretch>
        </p:blipFill>
        <p:spPr bwMode="auto">
          <a:xfrm>
            <a:off x="228600" y="4572000"/>
            <a:ext cx="8534400" cy="2127250"/>
          </a:xfrm>
          <a:prstGeom prst="rect">
            <a:avLst/>
          </a:prstGeom>
          <a:noFill/>
          <a:ln w="9525">
            <a:solidFill>
              <a:schemeClr val="tx1"/>
            </a:solid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52399" y="152401"/>
            <a:ext cx="8839201" cy="2667000"/>
          </a:xfrm>
          <a:prstGeom prst="rect">
            <a:avLst/>
          </a:prstGeom>
          <a:noFill/>
          <a:ln w="9525">
            <a:solidFill>
              <a:schemeClr val="tx1"/>
            </a:solidFill>
            <a:miter lim="800000"/>
            <a:headEnd/>
            <a:tailEnd/>
          </a:ln>
          <a:effectLst/>
        </p:spPr>
      </p:pic>
      <p:pic>
        <p:nvPicPr>
          <p:cNvPr id="12292" name="Picture 4"/>
          <p:cNvPicPr>
            <a:picLocks noChangeAspect="1" noChangeArrowheads="1"/>
          </p:cNvPicPr>
          <p:nvPr/>
        </p:nvPicPr>
        <p:blipFill>
          <a:blip r:embed="rId3"/>
          <a:srcRect/>
          <a:stretch>
            <a:fillRect/>
          </a:stretch>
        </p:blipFill>
        <p:spPr bwMode="auto">
          <a:xfrm>
            <a:off x="228600" y="2971800"/>
            <a:ext cx="8610600" cy="1676400"/>
          </a:xfrm>
          <a:prstGeom prst="rect">
            <a:avLst/>
          </a:prstGeom>
          <a:noFill/>
          <a:ln w="9525">
            <a:solidFill>
              <a:schemeClr val="tx1"/>
            </a:solidFill>
            <a:miter lim="800000"/>
            <a:headEnd/>
            <a:tailEnd/>
          </a:ln>
          <a:effectLst/>
        </p:spPr>
      </p:pic>
      <p:pic>
        <p:nvPicPr>
          <p:cNvPr id="12293" name="Picture 5"/>
          <p:cNvPicPr>
            <a:picLocks noChangeAspect="1" noChangeArrowheads="1"/>
          </p:cNvPicPr>
          <p:nvPr/>
        </p:nvPicPr>
        <p:blipFill>
          <a:blip r:embed="rId4"/>
          <a:srcRect/>
          <a:stretch>
            <a:fillRect/>
          </a:stretch>
        </p:blipFill>
        <p:spPr bwMode="auto">
          <a:xfrm>
            <a:off x="685800" y="4800600"/>
            <a:ext cx="7620000" cy="1905000"/>
          </a:xfrm>
          <a:prstGeom prst="rect">
            <a:avLst/>
          </a:prstGeom>
          <a:noFill/>
          <a:ln w="9525">
            <a:solidFill>
              <a:schemeClr val="tx1"/>
            </a:solid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fontScale="92500" lnSpcReduction="10000"/>
          </a:bodyPr>
          <a:lstStyle/>
          <a:p>
            <a:pPr algn="just"/>
            <a:r>
              <a:rPr lang="en-US" sz="1800" dirty="0" smtClean="0"/>
              <a:t>Distance for the fourth point is B-y4 is greater than B because it's above the horizontal line so this value will be negative and it will subtract from the total and make the overall fit appear better than it really is.</a:t>
            </a:r>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r>
              <a:rPr lang="en-US" sz="1800" dirty="0" smtClean="0"/>
              <a:t>Fifth data point is even higher relative to the horizontal line this distance is going to be negative.</a:t>
            </a:r>
          </a:p>
          <a:p>
            <a:pPr algn="just"/>
            <a:endParaRPr lang="en-US" sz="1800" dirty="0" smtClean="0"/>
          </a:p>
          <a:p>
            <a:pPr algn="just"/>
            <a:endParaRPr lang="en-US" sz="1800" dirty="0" smtClean="0"/>
          </a:p>
          <a:p>
            <a:pPr algn="just"/>
            <a:endParaRPr lang="en-US" sz="1800" dirty="0" smtClean="0"/>
          </a:p>
          <a:p>
            <a:pPr algn="just"/>
            <a:r>
              <a:rPr lang="en-US" sz="1800" dirty="0" smtClean="0"/>
              <a:t>Squaring each term squaring ensures that each term is positive</a:t>
            </a:r>
          </a:p>
          <a:p>
            <a:pPr algn="just"/>
            <a:endParaRPr lang="en-US" sz="1800" dirty="0" smtClean="0"/>
          </a:p>
          <a:p>
            <a:pPr algn="just"/>
            <a:r>
              <a:rPr lang="en-US" sz="1800" dirty="0" smtClean="0"/>
              <a:t>24.62 is our measure of how well this line fits the data it's called the sum of squared residuals because the residuals are the differences between the real data and the line and we are summing the square of these values.</a:t>
            </a:r>
          </a:p>
          <a:p>
            <a:pPr algn="just"/>
            <a:endParaRPr lang="en-US" sz="1800" dirty="0" smtClean="0">
              <a:solidFill>
                <a:prstClr val="black"/>
              </a:solidFill>
            </a:endParaRPr>
          </a:p>
        </p:txBody>
      </p:sp>
      <p:pic>
        <p:nvPicPr>
          <p:cNvPr id="5122" name="Picture 2"/>
          <p:cNvPicPr>
            <a:picLocks noChangeAspect="1" noChangeArrowheads="1"/>
          </p:cNvPicPr>
          <p:nvPr/>
        </p:nvPicPr>
        <p:blipFill>
          <a:blip r:embed="rId2" cstate="print"/>
          <a:srcRect/>
          <a:stretch>
            <a:fillRect/>
          </a:stretch>
        </p:blipFill>
        <p:spPr bwMode="auto">
          <a:xfrm>
            <a:off x="5638800" y="533400"/>
            <a:ext cx="3505200" cy="2057400"/>
          </a:xfrm>
          <a:prstGeom prst="rect">
            <a:avLst/>
          </a:prstGeom>
          <a:noFill/>
          <a:ln w="9525">
            <a:solidFill>
              <a:schemeClr val="tx1"/>
            </a:solid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638800" y="2667000"/>
            <a:ext cx="3505200" cy="1919288"/>
          </a:xfrm>
          <a:prstGeom prst="rect">
            <a:avLst/>
          </a:prstGeom>
          <a:noFill/>
          <a:ln w="9525">
            <a:solidFill>
              <a:schemeClr val="tx1"/>
            </a:solidFill>
            <a:miter lim="800000"/>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5638800" y="4648200"/>
            <a:ext cx="3457365" cy="22098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52400" y="152400"/>
            <a:ext cx="8610600" cy="2362200"/>
          </a:xfrm>
          <a:prstGeom prst="rect">
            <a:avLst/>
          </a:prstGeom>
          <a:noFill/>
          <a:ln w="9525">
            <a:solidFill>
              <a:schemeClr val="tx1"/>
            </a:solid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152400" y="2819400"/>
            <a:ext cx="8610600" cy="3467100"/>
          </a:xfrm>
          <a:prstGeom prst="rect">
            <a:avLst/>
          </a:prstGeom>
          <a:noFill/>
          <a:ln w="9525">
            <a:solidFill>
              <a:schemeClr val="tx1"/>
            </a:solid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52400" y="0"/>
            <a:ext cx="8763000" cy="2285999"/>
          </a:xfrm>
          <a:prstGeom prst="rect">
            <a:avLst/>
          </a:prstGeom>
          <a:noFill/>
          <a:ln w="9525">
            <a:solidFill>
              <a:schemeClr val="tx1"/>
            </a:solid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1371600" y="2438400"/>
            <a:ext cx="6261100" cy="1828800"/>
          </a:xfrm>
          <a:prstGeom prst="rect">
            <a:avLst/>
          </a:prstGeom>
          <a:noFill/>
          <a:ln w="9525">
            <a:solidFill>
              <a:schemeClr val="tx1"/>
            </a:solid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228600" y="4419600"/>
            <a:ext cx="8686800" cy="2286000"/>
          </a:xfrm>
          <a:prstGeom prst="rect">
            <a:avLst/>
          </a:prstGeom>
          <a:noFill/>
          <a:ln w="9525">
            <a:solidFill>
              <a:schemeClr val="tx1"/>
            </a:solid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304800" y="152400"/>
            <a:ext cx="8534400" cy="2300287"/>
          </a:xfrm>
          <a:prstGeom prst="rect">
            <a:avLst/>
          </a:prstGeom>
          <a:noFill/>
          <a:ln w="9525">
            <a:solidFill>
              <a:schemeClr val="tx1"/>
            </a:solid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228601" y="2743201"/>
            <a:ext cx="8686800" cy="3381374"/>
          </a:xfrm>
          <a:prstGeom prst="rect">
            <a:avLst/>
          </a:prstGeom>
          <a:noFill/>
          <a:ln w="9525">
            <a:solidFill>
              <a:schemeClr val="tx1"/>
            </a:solid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28600" y="152400"/>
            <a:ext cx="8610600" cy="2819400"/>
          </a:xfrm>
          <a:prstGeom prst="rect">
            <a:avLst/>
          </a:prstGeom>
          <a:noFill/>
          <a:ln w="9525">
            <a:solidFill>
              <a:schemeClr val="tx1"/>
            </a:solid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52400" y="152400"/>
            <a:ext cx="8877300" cy="3319462"/>
          </a:xfrm>
          <a:prstGeom prst="rect">
            <a:avLst/>
          </a:prstGeom>
          <a:noFill/>
          <a:ln w="9525">
            <a:solidFill>
              <a:schemeClr val="tx1"/>
            </a:solid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795338" y="3733800"/>
            <a:ext cx="7553325" cy="2971800"/>
          </a:xfrm>
          <a:prstGeom prst="rect">
            <a:avLst/>
          </a:prstGeom>
          <a:noFill/>
          <a:ln w="9525">
            <a:solidFill>
              <a:schemeClr val="tx1"/>
            </a:solid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b="1" dirty="0" smtClean="0"/>
              <a:t>Visualization Example</a:t>
            </a:r>
            <a:endParaRPr lang="en-US" b="1" dirty="0"/>
          </a:p>
        </p:txBody>
      </p:sp>
      <p:pic>
        <p:nvPicPr>
          <p:cNvPr id="12292" name="Picture 4"/>
          <p:cNvPicPr>
            <a:picLocks noChangeAspect="1" noChangeArrowheads="1"/>
          </p:cNvPicPr>
          <p:nvPr/>
        </p:nvPicPr>
        <p:blipFill>
          <a:blip r:embed="rId2"/>
          <a:srcRect/>
          <a:stretch>
            <a:fillRect/>
          </a:stretch>
        </p:blipFill>
        <p:spPr bwMode="auto">
          <a:xfrm>
            <a:off x="0" y="762000"/>
            <a:ext cx="9144000" cy="58674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228600" y="0"/>
            <a:ext cx="8686800"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533400"/>
            <a:ext cx="5334000" cy="6324600"/>
          </a:xfrm>
        </p:spPr>
        <p:txBody>
          <a:bodyPr>
            <a:noAutofit/>
          </a:bodyPr>
          <a:lstStyle/>
          <a:p>
            <a:pPr algn="just"/>
            <a:endParaRPr lang="en-US" sz="1800" dirty="0" smtClean="0">
              <a:solidFill>
                <a:prstClr val="black"/>
              </a:solidFill>
            </a:endParaRPr>
          </a:p>
          <a:p>
            <a:pPr algn="just"/>
            <a:r>
              <a:rPr lang="en-US" sz="1800" dirty="0" smtClean="0">
                <a:solidFill>
                  <a:prstClr val="black"/>
                </a:solidFill>
              </a:rPr>
              <a:t>Let's see how good the line fits if we rotate the line a little bit in this case the sum of squared residuals equals 18.72, this is better than before.</a:t>
            </a:r>
          </a:p>
          <a:p>
            <a:pPr algn="just"/>
            <a:r>
              <a:rPr lang="en-US" sz="1800" dirty="0" smtClean="0">
                <a:solidFill>
                  <a:prstClr val="black"/>
                </a:solidFill>
              </a:rPr>
              <a:t>Does this fit improve if we rotate a little more. </a:t>
            </a:r>
          </a:p>
          <a:p>
            <a:pPr algn="just">
              <a:buNone/>
            </a:pPr>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Yes, the sum of squared residuals now equals 14.05, that value keeps going down, the more we rotate the line.</a:t>
            </a: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What if we rotate the line a whole lot, well as you can see the fit gets worse in this case the sum of squared residuals is 31.71.</a:t>
            </a:r>
          </a:p>
          <a:p>
            <a:pPr algn="just"/>
            <a:endParaRPr lang="en-US" sz="1600" dirty="0" smtClean="0">
              <a:solidFill>
                <a:prstClr val="black"/>
              </a:solidFill>
            </a:endParaRPr>
          </a:p>
        </p:txBody>
      </p:sp>
      <p:pic>
        <p:nvPicPr>
          <p:cNvPr id="6146" name="Picture 2"/>
          <p:cNvPicPr>
            <a:picLocks noChangeAspect="1" noChangeArrowheads="1"/>
          </p:cNvPicPr>
          <p:nvPr/>
        </p:nvPicPr>
        <p:blipFill>
          <a:blip r:embed="rId2"/>
          <a:srcRect/>
          <a:stretch>
            <a:fillRect/>
          </a:stretch>
        </p:blipFill>
        <p:spPr bwMode="auto">
          <a:xfrm>
            <a:off x="5562600" y="457200"/>
            <a:ext cx="3581400" cy="1828800"/>
          </a:xfrm>
          <a:prstGeom prst="rect">
            <a:avLst/>
          </a:prstGeom>
          <a:noFill/>
          <a:ln w="9525">
            <a:solidFill>
              <a:schemeClr val="tx1"/>
            </a:solid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5562600" y="2362200"/>
            <a:ext cx="3581400" cy="2057400"/>
          </a:xfrm>
          <a:prstGeom prst="rect">
            <a:avLst/>
          </a:prstGeom>
          <a:noFill/>
          <a:ln w="9525">
            <a:solidFill>
              <a:schemeClr val="tx1"/>
            </a:solid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5562600" y="4495800"/>
            <a:ext cx="3529099" cy="23622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t>Copyright © 2001, 2004, Andrew W. Moore</a:t>
            </a:r>
          </a:p>
        </p:txBody>
      </p:sp>
      <p:sp>
        <p:nvSpPr>
          <p:cNvPr id="592898" name="Rectangle 2"/>
          <p:cNvSpPr>
            <a:spLocks noGrp="1" noChangeArrowheads="1"/>
          </p:cNvSpPr>
          <p:nvPr>
            <p:ph type="title"/>
          </p:nvPr>
        </p:nvSpPr>
        <p:spPr>
          <a:xfrm>
            <a:off x="228600" y="152400"/>
            <a:ext cx="2590800" cy="685800"/>
          </a:xfrm>
        </p:spPr>
        <p:txBody>
          <a:bodyPr>
            <a:normAutofit fontScale="90000"/>
          </a:bodyPr>
          <a:lstStyle/>
          <a:p>
            <a:r>
              <a:rPr lang="en-US"/>
              <a:t>K-means</a:t>
            </a:r>
          </a:p>
        </p:txBody>
      </p:sp>
      <p:sp>
        <p:nvSpPr>
          <p:cNvPr id="592899" name="Text Box 3"/>
          <p:cNvSpPr txBox="1">
            <a:spLocks noChangeArrowheads="1"/>
          </p:cNvSpPr>
          <p:nvPr/>
        </p:nvSpPr>
        <p:spPr bwMode="auto">
          <a:xfrm>
            <a:off x="152400" y="762000"/>
            <a:ext cx="2971800" cy="1006475"/>
          </a:xfrm>
          <a:prstGeom prst="rect">
            <a:avLst/>
          </a:prstGeom>
          <a:noFill/>
          <a:ln w="28575">
            <a:noFill/>
            <a:miter lim="800000"/>
            <a:headEnd/>
            <a:tailEnd/>
          </a:ln>
          <a:effectLst/>
        </p:spPr>
        <p:txBody>
          <a:bodyPr>
            <a:spAutoFit/>
          </a:bodyPr>
          <a:lstStyle/>
          <a:p>
            <a:pPr marL="457200" indent="-457200">
              <a:spcBef>
                <a:spcPct val="50000"/>
              </a:spcBef>
              <a:buFontTx/>
              <a:buAutoNum type="arabicPeriod"/>
            </a:pPr>
            <a:r>
              <a:rPr lang="en-US"/>
              <a:t>Ask user how many clusters they’d like. </a:t>
            </a:r>
            <a:r>
              <a:rPr lang="en-US" i="1">
                <a:solidFill>
                  <a:srgbClr val="008000"/>
                </a:solidFill>
              </a:rPr>
              <a:t>(e.g. k=5) </a:t>
            </a:r>
            <a:endParaRPr lang="en-US"/>
          </a:p>
        </p:txBody>
      </p:sp>
      <p:pic>
        <p:nvPicPr>
          <p:cNvPr id="592900" name="Picture 4" descr="km-data"/>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a:spLocks noGrp="1"/>
          </p:cNvSpPr>
          <p:nvPr>
            <p:ph type="ftr" sz="quarter" idx="10"/>
          </p:nvPr>
        </p:nvSpPr>
        <p:spPr/>
        <p:txBody>
          <a:bodyPr/>
          <a:lstStyle/>
          <a:p>
            <a:r>
              <a:rPr lang="en-US"/>
              <a:t>Copyright © 2001, 2004, Andrew W. Moore</a:t>
            </a:r>
          </a:p>
        </p:txBody>
      </p:sp>
      <p:pic>
        <p:nvPicPr>
          <p:cNvPr id="593938" name="Picture 18" descr="km-data"/>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
        <p:nvSpPr>
          <p:cNvPr id="593922" name="Rectangle 2"/>
          <p:cNvSpPr>
            <a:spLocks noGrp="1" noChangeArrowheads="1"/>
          </p:cNvSpPr>
          <p:nvPr>
            <p:ph type="title"/>
          </p:nvPr>
        </p:nvSpPr>
        <p:spPr>
          <a:xfrm>
            <a:off x="228600" y="152400"/>
            <a:ext cx="2590800" cy="685800"/>
          </a:xfrm>
        </p:spPr>
        <p:txBody>
          <a:bodyPr>
            <a:normAutofit fontScale="90000"/>
          </a:bodyPr>
          <a:lstStyle/>
          <a:p>
            <a:r>
              <a:rPr lang="en-US"/>
              <a:t>K-means</a:t>
            </a:r>
          </a:p>
        </p:txBody>
      </p:sp>
      <p:sp>
        <p:nvSpPr>
          <p:cNvPr id="593923" name="Text Box 3"/>
          <p:cNvSpPr txBox="1">
            <a:spLocks noChangeArrowheads="1"/>
          </p:cNvSpPr>
          <p:nvPr/>
        </p:nvSpPr>
        <p:spPr bwMode="auto">
          <a:xfrm>
            <a:off x="152400" y="762000"/>
            <a:ext cx="2971800" cy="2073275"/>
          </a:xfrm>
          <a:prstGeom prst="rect">
            <a:avLst/>
          </a:prstGeom>
          <a:noFill/>
          <a:ln w="28575">
            <a:noFill/>
            <a:miter lim="800000"/>
            <a:headEnd/>
            <a:tailEnd/>
          </a:ln>
          <a:effectLst/>
        </p:spPr>
        <p:txBody>
          <a:bodyPr>
            <a:spAutoFit/>
          </a:bodyPr>
          <a:lstStyle/>
          <a:p>
            <a:pPr marL="457200" indent="-457200">
              <a:spcBef>
                <a:spcPct val="50000"/>
              </a:spcBef>
              <a:buFontTx/>
              <a:buAutoNum type="arabicPeriod"/>
            </a:pPr>
            <a:r>
              <a:rPr lang="en-US"/>
              <a:t>Ask user how many clusters they’d like. </a:t>
            </a:r>
            <a:r>
              <a:rPr lang="en-US" i="1">
                <a:solidFill>
                  <a:srgbClr val="008000"/>
                </a:solidFill>
              </a:rPr>
              <a:t>(e.g. k=5) </a:t>
            </a:r>
            <a:endParaRPr lang="en-US"/>
          </a:p>
          <a:p>
            <a:pPr marL="457200" indent="-457200">
              <a:spcBef>
                <a:spcPct val="50000"/>
              </a:spcBef>
              <a:buFontTx/>
              <a:buAutoNum type="arabicPeriod"/>
            </a:pPr>
            <a:r>
              <a:rPr lang="en-US"/>
              <a:t>Randomly guess k cluster Center locations</a:t>
            </a:r>
          </a:p>
        </p:txBody>
      </p:sp>
      <p:sp>
        <p:nvSpPr>
          <p:cNvPr id="593926" name="Oval 6"/>
          <p:cNvSpPr>
            <a:spLocks noChangeArrowheads="1"/>
          </p:cNvSpPr>
          <p:nvPr/>
        </p:nvSpPr>
        <p:spPr bwMode="auto">
          <a:xfrm>
            <a:off x="5873750" y="4867275"/>
            <a:ext cx="71438" cy="69850"/>
          </a:xfrm>
          <a:prstGeom prst="ellipse">
            <a:avLst/>
          </a:prstGeom>
          <a:solidFill>
            <a:schemeClr val="hlink"/>
          </a:solidFill>
          <a:ln w="28575">
            <a:noFill/>
            <a:round/>
            <a:headEnd/>
            <a:tailEnd/>
          </a:ln>
          <a:effectLst/>
        </p:spPr>
        <p:txBody>
          <a:bodyPr wrap="none" anchor="ctr"/>
          <a:lstStyle/>
          <a:p>
            <a:endParaRPr lang="en-US"/>
          </a:p>
        </p:txBody>
      </p:sp>
      <p:sp>
        <p:nvSpPr>
          <p:cNvPr id="593927" name="Oval 7"/>
          <p:cNvSpPr>
            <a:spLocks noChangeArrowheads="1"/>
          </p:cNvSpPr>
          <p:nvPr/>
        </p:nvSpPr>
        <p:spPr bwMode="auto">
          <a:xfrm>
            <a:off x="6230938" y="4997450"/>
            <a:ext cx="71437" cy="69850"/>
          </a:xfrm>
          <a:prstGeom prst="ellipse">
            <a:avLst/>
          </a:prstGeom>
          <a:solidFill>
            <a:schemeClr val="hlink"/>
          </a:solidFill>
          <a:ln w="28575">
            <a:noFill/>
            <a:round/>
            <a:headEnd/>
            <a:tailEnd/>
          </a:ln>
          <a:effectLst/>
        </p:spPr>
        <p:txBody>
          <a:bodyPr wrap="none" anchor="ctr"/>
          <a:lstStyle/>
          <a:p>
            <a:endParaRPr lang="en-US"/>
          </a:p>
        </p:txBody>
      </p:sp>
      <p:sp>
        <p:nvSpPr>
          <p:cNvPr id="593928" name="Oval 8"/>
          <p:cNvSpPr>
            <a:spLocks noChangeArrowheads="1"/>
          </p:cNvSpPr>
          <p:nvPr/>
        </p:nvSpPr>
        <p:spPr bwMode="auto">
          <a:xfrm>
            <a:off x="6862763" y="4178300"/>
            <a:ext cx="71437" cy="69850"/>
          </a:xfrm>
          <a:prstGeom prst="ellipse">
            <a:avLst/>
          </a:prstGeom>
          <a:solidFill>
            <a:schemeClr val="hlink"/>
          </a:solidFill>
          <a:ln w="28575">
            <a:noFill/>
            <a:round/>
            <a:headEnd/>
            <a:tailEnd/>
          </a:ln>
          <a:effectLst/>
        </p:spPr>
        <p:txBody>
          <a:bodyPr wrap="none" anchor="ctr"/>
          <a:lstStyle/>
          <a:p>
            <a:endParaRPr lang="en-US"/>
          </a:p>
        </p:txBody>
      </p:sp>
      <p:sp>
        <p:nvSpPr>
          <p:cNvPr id="593929" name="Oval 9"/>
          <p:cNvSpPr>
            <a:spLocks noChangeArrowheads="1"/>
          </p:cNvSpPr>
          <p:nvPr/>
        </p:nvSpPr>
        <p:spPr bwMode="auto">
          <a:xfrm>
            <a:off x="5991225" y="4371975"/>
            <a:ext cx="71438" cy="69850"/>
          </a:xfrm>
          <a:prstGeom prst="ellipse">
            <a:avLst/>
          </a:prstGeom>
          <a:solidFill>
            <a:schemeClr val="hlink"/>
          </a:solidFill>
          <a:ln w="28575">
            <a:noFill/>
            <a:round/>
            <a:headEnd/>
            <a:tailEnd/>
          </a:ln>
          <a:effectLst/>
        </p:spPr>
        <p:txBody>
          <a:bodyPr wrap="none" anchor="ctr"/>
          <a:lstStyle/>
          <a:p>
            <a:endParaRPr lang="en-US"/>
          </a:p>
        </p:txBody>
      </p:sp>
      <p:sp>
        <p:nvSpPr>
          <p:cNvPr id="593930" name="Oval 10"/>
          <p:cNvSpPr>
            <a:spLocks noChangeArrowheads="1"/>
          </p:cNvSpPr>
          <p:nvPr/>
        </p:nvSpPr>
        <p:spPr bwMode="auto">
          <a:xfrm>
            <a:off x="5646738" y="2019300"/>
            <a:ext cx="71437" cy="68263"/>
          </a:xfrm>
          <a:prstGeom prst="ellipse">
            <a:avLst/>
          </a:prstGeom>
          <a:solidFill>
            <a:schemeClr val="hlink"/>
          </a:solidFill>
          <a:ln w="28575">
            <a:noFill/>
            <a:round/>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2"/>
          <p:cNvSpPr>
            <a:spLocks noGrp="1"/>
          </p:cNvSpPr>
          <p:nvPr>
            <p:ph type="ftr" sz="quarter" idx="10"/>
          </p:nvPr>
        </p:nvSpPr>
        <p:spPr/>
        <p:txBody>
          <a:bodyPr/>
          <a:lstStyle/>
          <a:p>
            <a:r>
              <a:rPr lang="en-US"/>
              <a:t>Copyright © 2001, 2004, Andrew W. Moore</a:t>
            </a:r>
          </a:p>
        </p:txBody>
      </p:sp>
      <p:pic>
        <p:nvPicPr>
          <p:cNvPr id="598018" name="Picture 2" descr="km-data"/>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
        <p:nvSpPr>
          <p:cNvPr id="598019" name="Rectangle 3"/>
          <p:cNvSpPr>
            <a:spLocks noGrp="1" noChangeArrowheads="1"/>
          </p:cNvSpPr>
          <p:nvPr>
            <p:ph type="title"/>
          </p:nvPr>
        </p:nvSpPr>
        <p:spPr>
          <a:xfrm>
            <a:off x="228600" y="152400"/>
            <a:ext cx="2590800" cy="685800"/>
          </a:xfrm>
        </p:spPr>
        <p:txBody>
          <a:bodyPr>
            <a:normAutofit fontScale="90000"/>
          </a:bodyPr>
          <a:lstStyle/>
          <a:p>
            <a:r>
              <a:rPr lang="en-US"/>
              <a:t>K-means</a:t>
            </a:r>
          </a:p>
        </p:txBody>
      </p:sp>
      <p:sp>
        <p:nvSpPr>
          <p:cNvPr id="598020" name="Text Box 4"/>
          <p:cNvSpPr txBox="1">
            <a:spLocks noChangeArrowheads="1"/>
          </p:cNvSpPr>
          <p:nvPr/>
        </p:nvSpPr>
        <p:spPr bwMode="auto">
          <a:xfrm>
            <a:off x="152400" y="762000"/>
            <a:ext cx="2971800" cy="3749675"/>
          </a:xfrm>
          <a:prstGeom prst="rect">
            <a:avLst/>
          </a:prstGeom>
          <a:noFill/>
          <a:ln w="28575">
            <a:noFill/>
            <a:miter lim="800000"/>
            <a:headEnd/>
            <a:tailEnd/>
          </a:ln>
          <a:effectLst/>
        </p:spPr>
        <p:txBody>
          <a:bodyPr>
            <a:spAutoFit/>
          </a:bodyPr>
          <a:lstStyle/>
          <a:p>
            <a:pPr marL="457200" indent="-457200">
              <a:spcBef>
                <a:spcPct val="50000"/>
              </a:spcBef>
              <a:buFontTx/>
              <a:buAutoNum type="arabicPeriod"/>
            </a:pPr>
            <a:r>
              <a:rPr lang="en-US"/>
              <a:t>Ask user how many clusters they’d like. </a:t>
            </a:r>
            <a:r>
              <a:rPr lang="en-US" i="1">
                <a:solidFill>
                  <a:srgbClr val="008000"/>
                </a:solidFill>
              </a:rPr>
              <a:t>(e.g. k=5) </a:t>
            </a:r>
            <a:endParaRPr lang="en-US"/>
          </a:p>
          <a:p>
            <a:pPr marL="457200" indent="-457200">
              <a:spcBef>
                <a:spcPct val="50000"/>
              </a:spcBef>
              <a:buFontTx/>
              <a:buAutoNum type="arabicPeriod"/>
            </a:pPr>
            <a:r>
              <a:rPr lang="en-US"/>
              <a:t>Randomly guess k cluster Center locations</a:t>
            </a:r>
          </a:p>
          <a:p>
            <a:pPr marL="457200" indent="-457200">
              <a:spcBef>
                <a:spcPct val="50000"/>
              </a:spcBef>
              <a:buFontTx/>
              <a:buAutoNum type="arabicPeriod"/>
            </a:pPr>
            <a:r>
              <a:rPr lang="en-US"/>
              <a:t>Each datapoint finds out which Center it’s closest to. (Thus each Center “owns” a set of datapoints)</a:t>
            </a:r>
          </a:p>
        </p:txBody>
      </p:sp>
      <p:grpSp>
        <p:nvGrpSpPr>
          <p:cNvPr id="2" name="Group 5"/>
          <p:cNvGrpSpPr>
            <a:grpSpLocks/>
          </p:cNvGrpSpPr>
          <p:nvPr/>
        </p:nvGrpSpPr>
        <p:grpSpPr bwMode="auto">
          <a:xfrm>
            <a:off x="3886200" y="1295400"/>
            <a:ext cx="4814888" cy="4362450"/>
            <a:chOff x="2158" y="822"/>
            <a:chExt cx="3256" cy="3010"/>
          </a:xfrm>
        </p:grpSpPr>
        <p:sp>
          <p:nvSpPr>
            <p:cNvPr id="598022" name="Oval 6"/>
            <p:cNvSpPr>
              <a:spLocks noChangeArrowheads="1"/>
            </p:cNvSpPr>
            <p:nvPr/>
          </p:nvSpPr>
          <p:spPr bwMode="auto">
            <a:xfrm>
              <a:off x="3502" y="3287"/>
              <a:ext cx="48" cy="48"/>
            </a:xfrm>
            <a:prstGeom prst="ellipse">
              <a:avLst/>
            </a:prstGeom>
            <a:solidFill>
              <a:schemeClr val="hlink"/>
            </a:solidFill>
            <a:ln w="28575">
              <a:noFill/>
              <a:round/>
              <a:headEnd/>
              <a:tailEnd/>
            </a:ln>
            <a:effectLst/>
          </p:spPr>
          <p:txBody>
            <a:bodyPr wrap="none" anchor="ctr"/>
            <a:lstStyle/>
            <a:p>
              <a:endParaRPr lang="en-US"/>
            </a:p>
          </p:txBody>
        </p:sp>
        <p:sp>
          <p:nvSpPr>
            <p:cNvPr id="598023" name="Oval 7"/>
            <p:cNvSpPr>
              <a:spLocks noChangeArrowheads="1"/>
            </p:cNvSpPr>
            <p:nvPr/>
          </p:nvSpPr>
          <p:spPr bwMode="auto">
            <a:xfrm>
              <a:off x="3744" y="3376"/>
              <a:ext cx="48" cy="48"/>
            </a:xfrm>
            <a:prstGeom prst="ellipse">
              <a:avLst/>
            </a:prstGeom>
            <a:solidFill>
              <a:schemeClr val="hlink"/>
            </a:solidFill>
            <a:ln w="28575">
              <a:noFill/>
              <a:round/>
              <a:headEnd/>
              <a:tailEnd/>
            </a:ln>
            <a:effectLst/>
          </p:spPr>
          <p:txBody>
            <a:bodyPr wrap="none" anchor="ctr"/>
            <a:lstStyle/>
            <a:p>
              <a:endParaRPr lang="en-US"/>
            </a:p>
          </p:txBody>
        </p:sp>
        <p:sp>
          <p:nvSpPr>
            <p:cNvPr id="598024" name="Oval 8"/>
            <p:cNvSpPr>
              <a:spLocks noChangeArrowheads="1"/>
            </p:cNvSpPr>
            <p:nvPr/>
          </p:nvSpPr>
          <p:spPr bwMode="auto">
            <a:xfrm>
              <a:off x="4171" y="2811"/>
              <a:ext cx="48" cy="48"/>
            </a:xfrm>
            <a:prstGeom prst="ellipse">
              <a:avLst/>
            </a:prstGeom>
            <a:solidFill>
              <a:schemeClr val="hlink"/>
            </a:solidFill>
            <a:ln w="28575">
              <a:noFill/>
              <a:round/>
              <a:headEnd/>
              <a:tailEnd/>
            </a:ln>
            <a:effectLst/>
          </p:spPr>
          <p:txBody>
            <a:bodyPr wrap="none" anchor="ctr"/>
            <a:lstStyle/>
            <a:p>
              <a:endParaRPr lang="en-US"/>
            </a:p>
          </p:txBody>
        </p:sp>
        <p:sp>
          <p:nvSpPr>
            <p:cNvPr id="598025" name="Oval 9"/>
            <p:cNvSpPr>
              <a:spLocks noChangeArrowheads="1"/>
            </p:cNvSpPr>
            <p:nvPr/>
          </p:nvSpPr>
          <p:spPr bwMode="auto">
            <a:xfrm>
              <a:off x="3582" y="2945"/>
              <a:ext cx="48" cy="48"/>
            </a:xfrm>
            <a:prstGeom prst="ellipse">
              <a:avLst/>
            </a:prstGeom>
            <a:solidFill>
              <a:schemeClr val="hlink"/>
            </a:solidFill>
            <a:ln w="28575">
              <a:noFill/>
              <a:round/>
              <a:headEnd/>
              <a:tailEnd/>
            </a:ln>
            <a:effectLst/>
          </p:spPr>
          <p:txBody>
            <a:bodyPr wrap="none" anchor="ctr"/>
            <a:lstStyle/>
            <a:p>
              <a:endParaRPr lang="en-US"/>
            </a:p>
          </p:txBody>
        </p:sp>
        <p:sp>
          <p:nvSpPr>
            <p:cNvPr id="598026" name="Oval 10"/>
            <p:cNvSpPr>
              <a:spLocks noChangeArrowheads="1"/>
            </p:cNvSpPr>
            <p:nvPr/>
          </p:nvSpPr>
          <p:spPr bwMode="auto">
            <a:xfrm>
              <a:off x="3349" y="1321"/>
              <a:ext cx="48" cy="48"/>
            </a:xfrm>
            <a:prstGeom prst="ellipse">
              <a:avLst/>
            </a:prstGeom>
            <a:solidFill>
              <a:schemeClr val="hlink"/>
            </a:solidFill>
            <a:ln w="28575">
              <a:noFill/>
              <a:round/>
              <a:headEnd/>
              <a:tailEnd/>
            </a:ln>
            <a:effectLst/>
          </p:spPr>
          <p:txBody>
            <a:bodyPr wrap="none" anchor="ctr"/>
            <a:lstStyle/>
            <a:p>
              <a:endParaRPr lang="en-US"/>
            </a:p>
          </p:txBody>
        </p:sp>
        <p:sp>
          <p:nvSpPr>
            <p:cNvPr id="598027" name="Line 11"/>
            <p:cNvSpPr>
              <a:spLocks noChangeShapeType="1"/>
            </p:cNvSpPr>
            <p:nvPr/>
          </p:nvSpPr>
          <p:spPr bwMode="auto">
            <a:xfrm flipH="1">
              <a:off x="3771" y="822"/>
              <a:ext cx="1643" cy="1359"/>
            </a:xfrm>
            <a:prstGeom prst="line">
              <a:avLst/>
            </a:prstGeom>
            <a:noFill/>
            <a:ln w="28575">
              <a:solidFill>
                <a:schemeClr val="tx1"/>
              </a:solidFill>
              <a:round/>
              <a:headEnd/>
              <a:tailEnd/>
            </a:ln>
            <a:effectLst/>
          </p:spPr>
          <p:txBody>
            <a:bodyPr/>
            <a:lstStyle/>
            <a:p>
              <a:endParaRPr lang="en-US"/>
            </a:p>
          </p:txBody>
        </p:sp>
        <p:sp>
          <p:nvSpPr>
            <p:cNvPr id="598028" name="Line 12"/>
            <p:cNvSpPr>
              <a:spLocks noChangeShapeType="1"/>
            </p:cNvSpPr>
            <p:nvPr/>
          </p:nvSpPr>
          <p:spPr bwMode="auto">
            <a:xfrm>
              <a:off x="3771" y="2181"/>
              <a:ext cx="123" cy="876"/>
            </a:xfrm>
            <a:prstGeom prst="line">
              <a:avLst/>
            </a:prstGeom>
            <a:noFill/>
            <a:ln w="28575">
              <a:solidFill>
                <a:schemeClr val="tx1"/>
              </a:solidFill>
              <a:round/>
              <a:headEnd/>
              <a:tailEnd/>
            </a:ln>
            <a:effectLst/>
          </p:spPr>
          <p:txBody>
            <a:bodyPr/>
            <a:lstStyle/>
            <a:p>
              <a:endParaRPr lang="en-US"/>
            </a:p>
          </p:txBody>
        </p:sp>
        <p:sp>
          <p:nvSpPr>
            <p:cNvPr id="598029" name="Line 13"/>
            <p:cNvSpPr>
              <a:spLocks noChangeShapeType="1"/>
            </p:cNvSpPr>
            <p:nvPr/>
          </p:nvSpPr>
          <p:spPr bwMode="auto">
            <a:xfrm>
              <a:off x="3894" y="3057"/>
              <a:ext cx="537" cy="384"/>
            </a:xfrm>
            <a:prstGeom prst="line">
              <a:avLst/>
            </a:prstGeom>
            <a:noFill/>
            <a:ln w="28575">
              <a:solidFill>
                <a:schemeClr val="tx1"/>
              </a:solidFill>
              <a:round/>
              <a:headEnd/>
              <a:tailEnd/>
            </a:ln>
            <a:effectLst/>
          </p:spPr>
          <p:txBody>
            <a:bodyPr/>
            <a:lstStyle/>
            <a:p>
              <a:endParaRPr lang="en-US"/>
            </a:p>
          </p:txBody>
        </p:sp>
        <p:sp>
          <p:nvSpPr>
            <p:cNvPr id="598030" name="Line 14"/>
            <p:cNvSpPr>
              <a:spLocks noChangeShapeType="1"/>
            </p:cNvSpPr>
            <p:nvPr/>
          </p:nvSpPr>
          <p:spPr bwMode="auto">
            <a:xfrm flipH="1">
              <a:off x="3640" y="3057"/>
              <a:ext cx="254" cy="107"/>
            </a:xfrm>
            <a:prstGeom prst="line">
              <a:avLst/>
            </a:prstGeom>
            <a:noFill/>
            <a:ln w="28575">
              <a:solidFill>
                <a:schemeClr val="tx1"/>
              </a:solidFill>
              <a:round/>
              <a:headEnd/>
              <a:tailEnd/>
            </a:ln>
            <a:effectLst/>
          </p:spPr>
          <p:txBody>
            <a:bodyPr/>
            <a:lstStyle/>
            <a:p>
              <a:endParaRPr lang="en-US"/>
            </a:p>
          </p:txBody>
        </p:sp>
        <p:sp>
          <p:nvSpPr>
            <p:cNvPr id="598031" name="Line 15"/>
            <p:cNvSpPr>
              <a:spLocks noChangeShapeType="1"/>
            </p:cNvSpPr>
            <p:nvPr/>
          </p:nvSpPr>
          <p:spPr bwMode="auto">
            <a:xfrm flipH="1" flipV="1">
              <a:off x="2158" y="2796"/>
              <a:ext cx="1490" cy="368"/>
            </a:xfrm>
            <a:prstGeom prst="line">
              <a:avLst/>
            </a:prstGeom>
            <a:noFill/>
            <a:ln w="28575">
              <a:solidFill>
                <a:schemeClr val="tx1"/>
              </a:solidFill>
              <a:round/>
              <a:headEnd/>
              <a:tailEnd/>
            </a:ln>
            <a:effectLst/>
          </p:spPr>
          <p:txBody>
            <a:bodyPr/>
            <a:lstStyle/>
            <a:p>
              <a:endParaRPr lang="en-US"/>
            </a:p>
          </p:txBody>
        </p:sp>
        <p:sp>
          <p:nvSpPr>
            <p:cNvPr id="598032" name="Line 16"/>
            <p:cNvSpPr>
              <a:spLocks noChangeShapeType="1"/>
            </p:cNvSpPr>
            <p:nvPr/>
          </p:nvSpPr>
          <p:spPr bwMode="auto">
            <a:xfrm flipH="1">
              <a:off x="3617" y="3164"/>
              <a:ext cx="31" cy="668"/>
            </a:xfrm>
            <a:prstGeom prst="line">
              <a:avLst/>
            </a:prstGeom>
            <a:noFill/>
            <a:ln w="28575">
              <a:solidFill>
                <a:schemeClr val="tx1"/>
              </a:solidFill>
              <a:round/>
              <a:headEnd/>
              <a:tailEnd/>
            </a:ln>
            <a:effectLst/>
          </p:spPr>
          <p:txBody>
            <a:bodyPr/>
            <a:lstStyle/>
            <a:p>
              <a:endParaRPr lang="en-US"/>
            </a:p>
          </p:txBody>
        </p:sp>
        <p:sp>
          <p:nvSpPr>
            <p:cNvPr id="598033" name="Line 17"/>
            <p:cNvSpPr>
              <a:spLocks noChangeShapeType="1"/>
            </p:cNvSpPr>
            <p:nvPr/>
          </p:nvSpPr>
          <p:spPr bwMode="auto">
            <a:xfrm flipH="1">
              <a:off x="2158" y="2181"/>
              <a:ext cx="1605" cy="146"/>
            </a:xfrm>
            <a:prstGeom prst="line">
              <a:avLst/>
            </a:prstGeom>
            <a:noFill/>
            <a:ln w="28575">
              <a:solidFill>
                <a:schemeClr val="tx1"/>
              </a:solidFill>
              <a:round/>
              <a:headEnd/>
              <a:tailEnd/>
            </a:ln>
            <a:effectLst/>
          </p:spPr>
          <p:txBody>
            <a:bodyPr/>
            <a:lstStyle/>
            <a:p>
              <a:endParaRPr lang="en-US"/>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2"/>
          <p:cNvSpPr>
            <a:spLocks noGrp="1"/>
          </p:cNvSpPr>
          <p:nvPr>
            <p:ph type="ftr" sz="quarter" idx="10"/>
          </p:nvPr>
        </p:nvSpPr>
        <p:spPr/>
        <p:txBody>
          <a:bodyPr/>
          <a:lstStyle/>
          <a:p>
            <a:r>
              <a:rPr lang="en-US"/>
              <a:t>Copyright © 2001, 2004, Andrew W. Moore</a:t>
            </a:r>
          </a:p>
        </p:txBody>
      </p:sp>
      <p:pic>
        <p:nvPicPr>
          <p:cNvPr id="599042" name="Picture 2" descr="km-data"/>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
        <p:nvSpPr>
          <p:cNvPr id="599043" name="Rectangle 3"/>
          <p:cNvSpPr>
            <a:spLocks noGrp="1" noChangeArrowheads="1"/>
          </p:cNvSpPr>
          <p:nvPr>
            <p:ph type="title"/>
          </p:nvPr>
        </p:nvSpPr>
        <p:spPr>
          <a:xfrm>
            <a:off x="228600" y="152400"/>
            <a:ext cx="2590800" cy="685800"/>
          </a:xfrm>
        </p:spPr>
        <p:txBody>
          <a:bodyPr>
            <a:normAutofit fontScale="90000"/>
          </a:bodyPr>
          <a:lstStyle/>
          <a:p>
            <a:r>
              <a:rPr lang="en-US"/>
              <a:t>K-means</a:t>
            </a:r>
          </a:p>
        </p:txBody>
      </p:sp>
      <p:sp>
        <p:nvSpPr>
          <p:cNvPr id="599044" name="Text Box 4"/>
          <p:cNvSpPr txBox="1">
            <a:spLocks noChangeArrowheads="1"/>
          </p:cNvSpPr>
          <p:nvPr/>
        </p:nvSpPr>
        <p:spPr bwMode="auto">
          <a:xfrm>
            <a:off x="152400" y="762000"/>
            <a:ext cx="2971800" cy="4206875"/>
          </a:xfrm>
          <a:prstGeom prst="rect">
            <a:avLst/>
          </a:prstGeom>
          <a:noFill/>
          <a:ln w="28575">
            <a:noFill/>
            <a:miter lim="800000"/>
            <a:headEnd/>
            <a:tailEnd/>
          </a:ln>
          <a:effectLst/>
        </p:spPr>
        <p:txBody>
          <a:bodyPr>
            <a:spAutoFit/>
          </a:bodyPr>
          <a:lstStyle/>
          <a:p>
            <a:pPr marL="457200" indent="-457200">
              <a:spcBef>
                <a:spcPct val="50000"/>
              </a:spcBef>
              <a:buFontTx/>
              <a:buAutoNum type="arabicPeriod"/>
            </a:pPr>
            <a:r>
              <a:rPr lang="en-US"/>
              <a:t>Ask user how many clusters they’d like. </a:t>
            </a:r>
            <a:r>
              <a:rPr lang="en-US" i="1">
                <a:solidFill>
                  <a:srgbClr val="008000"/>
                </a:solidFill>
              </a:rPr>
              <a:t>(e.g. k=5) </a:t>
            </a:r>
            <a:endParaRPr lang="en-US"/>
          </a:p>
          <a:p>
            <a:pPr marL="457200" indent="-457200">
              <a:spcBef>
                <a:spcPct val="50000"/>
              </a:spcBef>
              <a:buFontTx/>
              <a:buAutoNum type="arabicPeriod"/>
            </a:pPr>
            <a:r>
              <a:rPr lang="en-US"/>
              <a:t>Randomly guess k cluster Center locations</a:t>
            </a:r>
          </a:p>
          <a:p>
            <a:pPr marL="457200" indent="-457200">
              <a:spcBef>
                <a:spcPct val="50000"/>
              </a:spcBef>
              <a:buFontTx/>
              <a:buAutoNum type="arabicPeriod"/>
            </a:pPr>
            <a:r>
              <a:rPr lang="en-US"/>
              <a:t>Each datapoint finds out which Center it’s closest to.</a:t>
            </a:r>
          </a:p>
          <a:p>
            <a:pPr marL="457200" indent="-457200">
              <a:spcBef>
                <a:spcPct val="50000"/>
              </a:spcBef>
              <a:buFontTx/>
              <a:buAutoNum type="arabicPeriod"/>
            </a:pPr>
            <a:r>
              <a:rPr lang="en-US"/>
              <a:t>Each Center finds the centroid of the points it owns</a:t>
            </a:r>
          </a:p>
        </p:txBody>
      </p:sp>
      <p:sp>
        <p:nvSpPr>
          <p:cNvPr id="599046" name="Oval 6"/>
          <p:cNvSpPr>
            <a:spLocks noChangeArrowheads="1"/>
          </p:cNvSpPr>
          <p:nvPr/>
        </p:nvSpPr>
        <p:spPr bwMode="auto">
          <a:xfrm>
            <a:off x="5873750" y="4867275"/>
            <a:ext cx="71438" cy="69850"/>
          </a:xfrm>
          <a:prstGeom prst="ellipse">
            <a:avLst/>
          </a:prstGeom>
          <a:solidFill>
            <a:schemeClr val="hlink"/>
          </a:solidFill>
          <a:ln w="28575">
            <a:noFill/>
            <a:round/>
            <a:headEnd/>
            <a:tailEnd/>
          </a:ln>
          <a:effectLst/>
        </p:spPr>
        <p:txBody>
          <a:bodyPr wrap="none" anchor="ctr"/>
          <a:lstStyle/>
          <a:p>
            <a:endParaRPr lang="en-US"/>
          </a:p>
        </p:txBody>
      </p:sp>
      <p:sp>
        <p:nvSpPr>
          <p:cNvPr id="599047" name="Oval 7"/>
          <p:cNvSpPr>
            <a:spLocks noChangeArrowheads="1"/>
          </p:cNvSpPr>
          <p:nvPr/>
        </p:nvSpPr>
        <p:spPr bwMode="auto">
          <a:xfrm>
            <a:off x="6230938" y="4997450"/>
            <a:ext cx="71437" cy="69850"/>
          </a:xfrm>
          <a:prstGeom prst="ellipse">
            <a:avLst/>
          </a:prstGeom>
          <a:solidFill>
            <a:schemeClr val="hlink"/>
          </a:solidFill>
          <a:ln w="28575">
            <a:noFill/>
            <a:round/>
            <a:headEnd/>
            <a:tailEnd/>
          </a:ln>
          <a:effectLst/>
        </p:spPr>
        <p:txBody>
          <a:bodyPr wrap="none" anchor="ctr"/>
          <a:lstStyle/>
          <a:p>
            <a:endParaRPr lang="en-US"/>
          </a:p>
        </p:txBody>
      </p:sp>
      <p:sp>
        <p:nvSpPr>
          <p:cNvPr id="599048" name="Oval 8"/>
          <p:cNvSpPr>
            <a:spLocks noChangeArrowheads="1"/>
          </p:cNvSpPr>
          <p:nvPr/>
        </p:nvSpPr>
        <p:spPr bwMode="auto">
          <a:xfrm>
            <a:off x="6862763" y="4178300"/>
            <a:ext cx="71437" cy="69850"/>
          </a:xfrm>
          <a:prstGeom prst="ellipse">
            <a:avLst/>
          </a:prstGeom>
          <a:solidFill>
            <a:schemeClr val="hlink"/>
          </a:solidFill>
          <a:ln w="28575">
            <a:noFill/>
            <a:round/>
            <a:headEnd/>
            <a:tailEnd/>
          </a:ln>
          <a:effectLst/>
        </p:spPr>
        <p:txBody>
          <a:bodyPr wrap="none" anchor="ctr"/>
          <a:lstStyle/>
          <a:p>
            <a:endParaRPr lang="en-US"/>
          </a:p>
        </p:txBody>
      </p:sp>
      <p:sp>
        <p:nvSpPr>
          <p:cNvPr id="599049" name="Oval 9"/>
          <p:cNvSpPr>
            <a:spLocks noChangeArrowheads="1"/>
          </p:cNvSpPr>
          <p:nvPr/>
        </p:nvSpPr>
        <p:spPr bwMode="auto">
          <a:xfrm>
            <a:off x="5991225" y="4371975"/>
            <a:ext cx="71438" cy="69850"/>
          </a:xfrm>
          <a:prstGeom prst="ellipse">
            <a:avLst/>
          </a:prstGeom>
          <a:solidFill>
            <a:schemeClr val="hlink"/>
          </a:solidFill>
          <a:ln w="28575">
            <a:noFill/>
            <a:round/>
            <a:headEnd/>
            <a:tailEnd/>
          </a:ln>
          <a:effectLst/>
        </p:spPr>
        <p:txBody>
          <a:bodyPr wrap="none" anchor="ctr"/>
          <a:lstStyle/>
          <a:p>
            <a:endParaRPr lang="en-US"/>
          </a:p>
        </p:txBody>
      </p:sp>
      <p:sp>
        <p:nvSpPr>
          <p:cNvPr id="599050" name="Oval 10"/>
          <p:cNvSpPr>
            <a:spLocks noChangeArrowheads="1"/>
          </p:cNvSpPr>
          <p:nvPr/>
        </p:nvSpPr>
        <p:spPr bwMode="auto">
          <a:xfrm>
            <a:off x="5646738" y="2019300"/>
            <a:ext cx="71437" cy="68263"/>
          </a:xfrm>
          <a:prstGeom prst="ellipse">
            <a:avLst/>
          </a:prstGeom>
          <a:solidFill>
            <a:schemeClr val="hlink"/>
          </a:solidFill>
          <a:ln w="28575">
            <a:noFill/>
            <a:round/>
            <a:headEnd/>
            <a:tailEnd/>
          </a:ln>
          <a:effectLst/>
        </p:spPr>
        <p:txBody>
          <a:bodyPr wrap="none" anchor="ctr"/>
          <a:lstStyle/>
          <a:p>
            <a:endParaRPr lang="en-US"/>
          </a:p>
        </p:txBody>
      </p:sp>
      <p:sp>
        <p:nvSpPr>
          <p:cNvPr id="599051" name="Line 11"/>
          <p:cNvSpPr>
            <a:spLocks noChangeShapeType="1"/>
          </p:cNvSpPr>
          <p:nvPr/>
        </p:nvSpPr>
        <p:spPr bwMode="auto">
          <a:xfrm flipH="1">
            <a:off x="6272213" y="1295400"/>
            <a:ext cx="2428875" cy="1970088"/>
          </a:xfrm>
          <a:prstGeom prst="line">
            <a:avLst/>
          </a:prstGeom>
          <a:noFill/>
          <a:ln w="28575">
            <a:solidFill>
              <a:schemeClr val="tx1"/>
            </a:solidFill>
            <a:round/>
            <a:headEnd/>
            <a:tailEnd/>
          </a:ln>
          <a:effectLst/>
        </p:spPr>
        <p:txBody>
          <a:bodyPr/>
          <a:lstStyle/>
          <a:p>
            <a:endParaRPr lang="en-US"/>
          </a:p>
        </p:txBody>
      </p:sp>
      <p:sp>
        <p:nvSpPr>
          <p:cNvPr id="599052" name="Line 12"/>
          <p:cNvSpPr>
            <a:spLocks noChangeShapeType="1"/>
          </p:cNvSpPr>
          <p:nvPr/>
        </p:nvSpPr>
        <p:spPr bwMode="auto">
          <a:xfrm>
            <a:off x="6272213" y="3265488"/>
            <a:ext cx="180975" cy="1268412"/>
          </a:xfrm>
          <a:prstGeom prst="line">
            <a:avLst/>
          </a:prstGeom>
          <a:noFill/>
          <a:ln w="28575">
            <a:solidFill>
              <a:schemeClr val="tx1"/>
            </a:solidFill>
            <a:round/>
            <a:headEnd/>
            <a:tailEnd/>
          </a:ln>
          <a:effectLst/>
        </p:spPr>
        <p:txBody>
          <a:bodyPr/>
          <a:lstStyle/>
          <a:p>
            <a:endParaRPr lang="en-US"/>
          </a:p>
        </p:txBody>
      </p:sp>
      <p:sp>
        <p:nvSpPr>
          <p:cNvPr id="599053" name="Line 13"/>
          <p:cNvSpPr>
            <a:spLocks noChangeShapeType="1"/>
          </p:cNvSpPr>
          <p:nvPr/>
        </p:nvSpPr>
        <p:spPr bwMode="auto">
          <a:xfrm>
            <a:off x="6453188" y="4533900"/>
            <a:ext cx="793750" cy="557213"/>
          </a:xfrm>
          <a:prstGeom prst="line">
            <a:avLst/>
          </a:prstGeom>
          <a:noFill/>
          <a:ln w="28575">
            <a:solidFill>
              <a:schemeClr val="tx1"/>
            </a:solidFill>
            <a:round/>
            <a:headEnd/>
            <a:tailEnd/>
          </a:ln>
          <a:effectLst/>
        </p:spPr>
        <p:txBody>
          <a:bodyPr/>
          <a:lstStyle/>
          <a:p>
            <a:endParaRPr lang="en-US"/>
          </a:p>
        </p:txBody>
      </p:sp>
      <p:sp>
        <p:nvSpPr>
          <p:cNvPr id="599054" name="Line 14"/>
          <p:cNvSpPr>
            <a:spLocks noChangeShapeType="1"/>
          </p:cNvSpPr>
          <p:nvPr/>
        </p:nvSpPr>
        <p:spPr bwMode="auto">
          <a:xfrm flipH="1">
            <a:off x="6076950" y="4533900"/>
            <a:ext cx="376238" cy="155575"/>
          </a:xfrm>
          <a:prstGeom prst="line">
            <a:avLst/>
          </a:prstGeom>
          <a:noFill/>
          <a:ln w="28575">
            <a:solidFill>
              <a:schemeClr val="tx1"/>
            </a:solidFill>
            <a:round/>
            <a:headEnd/>
            <a:tailEnd/>
          </a:ln>
          <a:effectLst/>
        </p:spPr>
        <p:txBody>
          <a:bodyPr/>
          <a:lstStyle/>
          <a:p>
            <a:endParaRPr lang="en-US"/>
          </a:p>
        </p:txBody>
      </p:sp>
      <p:sp>
        <p:nvSpPr>
          <p:cNvPr id="599055" name="Line 15"/>
          <p:cNvSpPr>
            <a:spLocks noChangeShapeType="1"/>
          </p:cNvSpPr>
          <p:nvPr/>
        </p:nvSpPr>
        <p:spPr bwMode="auto">
          <a:xfrm flipH="1" flipV="1">
            <a:off x="3886200" y="4156075"/>
            <a:ext cx="2203450" cy="533400"/>
          </a:xfrm>
          <a:prstGeom prst="line">
            <a:avLst/>
          </a:prstGeom>
          <a:noFill/>
          <a:ln w="28575">
            <a:solidFill>
              <a:schemeClr val="tx1"/>
            </a:solidFill>
            <a:round/>
            <a:headEnd/>
            <a:tailEnd/>
          </a:ln>
          <a:effectLst/>
        </p:spPr>
        <p:txBody>
          <a:bodyPr/>
          <a:lstStyle/>
          <a:p>
            <a:endParaRPr lang="en-US"/>
          </a:p>
        </p:txBody>
      </p:sp>
      <p:sp>
        <p:nvSpPr>
          <p:cNvPr id="599056" name="Line 16"/>
          <p:cNvSpPr>
            <a:spLocks noChangeShapeType="1"/>
          </p:cNvSpPr>
          <p:nvPr/>
        </p:nvSpPr>
        <p:spPr bwMode="auto">
          <a:xfrm flipH="1">
            <a:off x="6043613" y="4689475"/>
            <a:ext cx="46037" cy="968375"/>
          </a:xfrm>
          <a:prstGeom prst="line">
            <a:avLst/>
          </a:prstGeom>
          <a:noFill/>
          <a:ln w="28575">
            <a:solidFill>
              <a:schemeClr val="tx1"/>
            </a:solidFill>
            <a:round/>
            <a:headEnd/>
            <a:tailEnd/>
          </a:ln>
          <a:effectLst/>
        </p:spPr>
        <p:txBody>
          <a:bodyPr/>
          <a:lstStyle/>
          <a:p>
            <a:endParaRPr lang="en-US"/>
          </a:p>
        </p:txBody>
      </p:sp>
      <p:sp>
        <p:nvSpPr>
          <p:cNvPr id="599057" name="Line 17"/>
          <p:cNvSpPr>
            <a:spLocks noChangeShapeType="1"/>
          </p:cNvSpPr>
          <p:nvPr/>
        </p:nvSpPr>
        <p:spPr bwMode="auto">
          <a:xfrm flipH="1">
            <a:off x="3886200" y="3265488"/>
            <a:ext cx="2373313" cy="211137"/>
          </a:xfrm>
          <a:prstGeom prst="line">
            <a:avLst/>
          </a:prstGeom>
          <a:noFill/>
          <a:ln w="28575">
            <a:solidFill>
              <a:schemeClr val="tx1"/>
            </a:solidFill>
            <a:round/>
            <a:headEnd/>
            <a:tailEnd/>
          </a:ln>
          <a:effectLst/>
        </p:spPr>
        <p:txBody>
          <a:bodyPr/>
          <a:lstStyle/>
          <a:p>
            <a:endParaRPr lang="en-US"/>
          </a:p>
        </p:txBody>
      </p:sp>
      <p:sp>
        <p:nvSpPr>
          <p:cNvPr id="599058" name="Oval 18"/>
          <p:cNvSpPr>
            <a:spLocks noChangeAspect="1" noChangeArrowheads="1"/>
          </p:cNvSpPr>
          <p:nvPr/>
        </p:nvSpPr>
        <p:spPr bwMode="auto">
          <a:xfrm>
            <a:off x="6248400" y="1828800"/>
            <a:ext cx="119063" cy="114300"/>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599059" name="Oval 19"/>
          <p:cNvSpPr>
            <a:spLocks noChangeAspect="1" noChangeArrowheads="1"/>
          </p:cNvSpPr>
          <p:nvPr/>
        </p:nvSpPr>
        <p:spPr bwMode="auto">
          <a:xfrm>
            <a:off x="6400800" y="5029200"/>
            <a:ext cx="119063" cy="114300"/>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599060" name="Oval 20"/>
          <p:cNvSpPr>
            <a:spLocks noChangeAspect="1" noChangeArrowheads="1"/>
          </p:cNvSpPr>
          <p:nvPr/>
        </p:nvSpPr>
        <p:spPr bwMode="auto">
          <a:xfrm>
            <a:off x="4953000" y="4724400"/>
            <a:ext cx="119063" cy="114300"/>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599061" name="Oval 21"/>
          <p:cNvSpPr>
            <a:spLocks noChangeAspect="1" noChangeArrowheads="1"/>
          </p:cNvSpPr>
          <p:nvPr/>
        </p:nvSpPr>
        <p:spPr bwMode="auto">
          <a:xfrm>
            <a:off x="5181600" y="4038600"/>
            <a:ext cx="119063" cy="114300"/>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599062" name="Oval 22"/>
          <p:cNvSpPr>
            <a:spLocks noChangeAspect="1" noChangeArrowheads="1"/>
          </p:cNvSpPr>
          <p:nvPr/>
        </p:nvSpPr>
        <p:spPr bwMode="auto">
          <a:xfrm>
            <a:off x="7391400" y="3276600"/>
            <a:ext cx="119063" cy="114300"/>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599063" name="Freeform 23"/>
          <p:cNvSpPr>
            <a:spLocks/>
          </p:cNvSpPr>
          <p:nvPr/>
        </p:nvSpPr>
        <p:spPr bwMode="auto">
          <a:xfrm>
            <a:off x="5694363" y="1792288"/>
            <a:ext cx="498475" cy="146050"/>
          </a:xfrm>
          <a:custGeom>
            <a:avLst/>
            <a:gdLst/>
            <a:ahLst/>
            <a:cxnLst>
              <a:cxn ang="0">
                <a:pos x="0" y="92"/>
              </a:cxn>
              <a:cxn ang="0">
                <a:pos x="138" y="0"/>
              </a:cxn>
              <a:cxn ang="0">
                <a:pos x="222" y="8"/>
              </a:cxn>
              <a:cxn ang="0">
                <a:pos x="314" y="15"/>
              </a:cxn>
            </a:cxnLst>
            <a:rect l="0" t="0" r="r" b="b"/>
            <a:pathLst>
              <a:path w="314" h="92">
                <a:moveTo>
                  <a:pt x="0" y="92"/>
                </a:moveTo>
                <a:cubicBezTo>
                  <a:pt x="16" y="21"/>
                  <a:pt x="78" y="21"/>
                  <a:pt x="138" y="0"/>
                </a:cubicBezTo>
                <a:cubicBezTo>
                  <a:pt x="166" y="3"/>
                  <a:pt x="194" y="6"/>
                  <a:pt x="222" y="8"/>
                </a:cubicBezTo>
                <a:cubicBezTo>
                  <a:pt x="253" y="11"/>
                  <a:pt x="314" y="15"/>
                  <a:pt x="314" y="15"/>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599064" name="Freeform 24"/>
          <p:cNvSpPr>
            <a:spLocks/>
          </p:cNvSpPr>
          <p:nvPr/>
        </p:nvSpPr>
        <p:spPr bwMode="auto">
          <a:xfrm>
            <a:off x="7023100" y="3535363"/>
            <a:ext cx="425450" cy="646112"/>
          </a:xfrm>
          <a:custGeom>
            <a:avLst/>
            <a:gdLst/>
            <a:ahLst/>
            <a:cxnLst>
              <a:cxn ang="0">
                <a:pos x="0" y="407"/>
              </a:cxn>
              <a:cxn ang="0">
                <a:pos x="123" y="323"/>
              </a:cxn>
              <a:cxn ang="0">
                <a:pos x="161" y="284"/>
              </a:cxn>
              <a:cxn ang="0">
                <a:pos x="192" y="238"/>
              </a:cxn>
              <a:cxn ang="0">
                <a:pos x="253" y="115"/>
              </a:cxn>
              <a:cxn ang="0">
                <a:pos x="268" y="0"/>
              </a:cxn>
            </a:cxnLst>
            <a:rect l="0" t="0" r="r" b="b"/>
            <a:pathLst>
              <a:path w="268" h="407">
                <a:moveTo>
                  <a:pt x="0" y="407"/>
                </a:moveTo>
                <a:cubicBezTo>
                  <a:pt x="43" y="379"/>
                  <a:pt x="86" y="360"/>
                  <a:pt x="123" y="323"/>
                </a:cubicBezTo>
                <a:cubicBezTo>
                  <a:pt x="136" y="310"/>
                  <a:pt x="148" y="297"/>
                  <a:pt x="161" y="284"/>
                </a:cubicBezTo>
                <a:cubicBezTo>
                  <a:pt x="174" y="271"/>
                  <a:pt x="192" y="238"/>
                  <a:pt x="192" y="238"/>
                </a:cubicBezTo>
                <a:cubicBezTo>
                  <a:pt x="206" y="193"/>
                  <a:pt x="238" y="159"/>
                  <a:pt x="253" y="115"/>
                </a:cubicBezTo>
                <a:cubicBezTo>
                  <a:pt x="257" y="84"/>
                  <a:pt x="268" y="33"/>
                  <a:pt x="268" y="0"/>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599065" name="Freeform 25"/>
          <p:cNvSpPr>
            <a:spLocks/>
          </p:cNvSpPr>
          <p:nvPr/>
        </p:nvSpPr>
        <p:spPr bwMode="auto">
          <a:xfrm>
            <a:off x="5386388" y="4160838"/>
            <a:ext cx="600075" cy="155575"/>
          </a:xfrm>
          <a:custGeom>
            <a:avLst/>
            <a:gdLst/>
            <a:ahLst/>
            <a:cxnLst>
              <a:cxn ang="0">
                <a:pos x="378" y="98"/>
              </a:cxn>
              <a:cxn ang="0">
                <a:pos x="71" y="21"/>
              </a:cxn>
              <a:cxn ang="0">
                <a:pos x="25" y="6"/>
              </a:cxn>
              <a:cxn ang="0">
                <a:pos x="2" y="13"/>
              </a:cxn>
              <a:cxn ang="0">
                <a:pos x="9" y="13"/>
              </a:cxn>
            </a:cxnLst>
            <a:rect l="0" t="0" r="r" b="b"/>
            <a:pathLst>
              <a:path w="378" h="98">
                <a:moveTo>
                  <a:pt x="378" y="98"/>
                </a:moveTo>
                <a:cubicBezTo>
                  <a:pt x="314" y="0"/>
                  <a:pt x="172" y="27"/>
                  <a:pt x="71" y="21"/>
                </a:cubicBezTo>
                <a:cubicBezTo>
                  <a:pt x="68" y="20"/>
                  <a:pt x="29" y="6"/>
                  <a:pt x="25" y="6"/>
                </a:cubicBezTo>
                <a:cubicBezTo>
                  <a:pt x="17" y="6"/>
                  <a:pt x="9" y="10"/>
                  <a:pt x="2" y="13"/>
                </a:cubicBezTo>
                <a:cubicBezTo>
                  <a:pt x="0" y="14"/>
                  <a:pt x="7" y="13"/>
                  <a:pt x="9" y="13"/>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599066" name="Freeform 26"/>
          <p:cNvSpPr>
            <a:spLocks/>
          </p:cNvSpPr>
          <p:nvPr/>
        </p:nvSpPr>
        <p:spPr bwMode="auto">
          <a:xfrm>
            <a:off x="5205413" y="4840288"/>
            <a:ext cx="635000" cy="219075"/>
          </a:xfrm>
          <a:custGeom>
            <a:avLst/>
            <a:gdLst/>
            <a:ahLst/>
            <a:cxnLst>
              <a:cxn ang="0">
                <a:pos x="400" y="107"/>
              </a:cxn>
              <a:cxn ang="0">
                <a:pos x="323" y="138"/>
              </a:cxn>
              <a:cxn ang="0">
                <a:pos x="200" y="131"/>
              </a:cxn>
              <a:cxn ang="0">
                <a:pos x="39" y="23"/>
              </a:cxn>
              <a:cxn ang="0">
                <a:pos x="23" y="8"/>
              </a:cxn>
              <a:cxn ang="0">
                <a:pos x="0" y="0"/>
              </a:cxn>
            </a:cxnLst>
            <a:rect l="0" t="0" r="r" b="b"/>
            <a:pathLst>
              <a:path w="400" h="138">
                <a:moveTo>
                  <a:pt x="400" y="107"/>
                </a:moveTo>
                <a:cubicBezTo>
                  <a:pt x="374" y="125"/>
                  <a:pt x="355" y="131"/>
                  <a:pt x="323" y="138"/>
                </a:cubicBezTo>
                <a:cubicBezTo>
                  <a:pt x="282" y="136"/>
                  <a:pt x="241" y="137"/>
                  <a:pt x="200" y="131"/>
                </a:cubicBezTo>
                <a:cubicBezTo>
                  <a:pt x="151" y="124"/>
                  <a:pt x="101" y="44"/>
                  <a:pt x="39" y="23"/>
                </a:cubicBezTo>
                <a:cubicBezTo>
                  <a:pt x="34" y="18"/>
                  <a:pt x="29" y="12"/>
                  <a:pt x="23" y="8"/>
                </a:cubicBezTo>
                <a:cubicBezTo>
                  <a:pt x="16" y="4"/>
                  <a:pt x="0" y="0"/>
                  <a:pt x="0" y="0"/>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599067" name="Freeform 27"/>
          <p:cNvSpPr>
            <a:spLocks/>
          </p:cNvSpPr>
          <p:nvPr/>
        </p:nvSpPr>
        <p:spPr bwMode="auto">
          <a:xfrm>
            <a:off x="6138863" y="5145088"/>
            <a:ext cx="303212" cy="268287"/>
          </a:xfrm>
          <a:custGeom>
            <a:avLst/>
            <a:gdLst/>
            <a:ahLst/>
            <a:cxnLst>
              <a:cxn ang="0">
                <a:pos x="50" y="0"/>
              </a:cxn>
              <a:cxn ang="0">
                <a:pos x="50" y="169"/>
              </a:cxn>
              <a:cxn ang="0">
                <a:pos x="134" y="161"/>
              </a:cxn>
              <a:cxn ang="0">
                <a:pos x="180" y="84"/>
              </a:cxn>
              <a:cxn ang="0">
                <a:pos x="188" y="38"/>
              </a:cxn>
            </a:cxnLst>
            <a:rect l="0" t="0" r="r" b="b"/>
            <a:pathLst>
              <a:path w="191" h="169">
                <a:moveTo>
                  <a:pt x="50" y="0"/>
                </a:moveTo>
                <a:cubicBezTo>
                  <a:pt x="24" y="51"/>
                  <a:pt x="0" y="122"/>
                  <a:pt x="50" y="169"/>
                </a:cubicBezTo>
                <a:cubicBezTo>
                  <a:pt x="78" y="166"/>
                  <a:pt x="107" y="167"/>
                  <a:pt x="134" y="161"/>
                </a:cubicBezTo>
                <a:cubicBezTo>
                  <a:pt x="157" y="156"/>
                  <a:pt x="164" y="101"/>
                  <a:pt x="180" y="84"/>
                </a:cubicBezTo>
                <a:cubicBezTo>
                  <a:pt x="191" y="54"/>
                  <a:pt x="188" y="69"/>
                  <a:pt x="188" y="38"/>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a:t>Copyright © 2001, 2004, Andrew W. Moore</a:t>
            </a:r>
          </a:p>
        </p:txBody>
      </p:sp>
      <p:pic>
        <p:nvPicPr>
          <p:cNvPr id="600066" name="Picture 2" descr="km-data"/>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
        <p:nvSpPr>
          <p:cNvPr id="600067" name="Rectangle 3"/>
          <p:cNvSpPr>
            <a:spLocks noGrp="1" noChangeArrowheads="1"/>
          </p:cNvSpPr>
          <p:nvPr>
            <p:ph type="title"/>
          </p:nvPr>
        </p:nvSpPr>
        <p:spPr>
          <a:xfrm>
            <a:off x="228600" y="152400"/>
            <a:ext cx="2590800" cy="685800"/>
          </a:xfrm>
        </p:spPr>
        <p:txBody>
          <a:bodyPr>
            <a:normAutofit fontScale="90000"/>
          </a:bodyPr>
          <a:lstStyle/>
          <a:p>
            <a:r>
              <a:rPr lang="en-US"/>
              <a:t>K-means</a:t>
            </a:r>
          </a:p>
        </p:txBody>
      </p:sp>
      <p:sp>
        <p:nvSpPr>
          <p:cNvPr id="600068" name="Text Box 4"/>
          <p:cNvSpPr txBox="1">
            <a:spLocks noChangeArrowheads="1"/>
          </p:cNvSpPr>
          <p:nvPr/>
        </p:nvSpPr>
        <p:spPr bwMode="auto">
          <a:xfrm>
            <a:off x="152400" y="762000"/>
            <a:ext cx="2971800" cy="5426075"/>
          </a:xfrm>
          <a:prstGeom prst="rect">
            <a:avLst/>
          </a:prstGeom>
          <a:noFill/>
          <a:ln w="28575">
            <a:noFill/>
            <a:miter lim="800000"/>
            <a:headEnd/>
            <a:tailEnd/>
          </a:ln>
          <a:effectLst/>
        </p:spPr>
        <p:txBody>
          <a:bodyPr>
            <a:spAutoFit/>
          </a:bodyPr>
          <a:lstStyle/>
          <a:p>
            <a:pPr marL="457200" indent="-457200">
              <a:spcBef>
                <a:spcPct val="50000"/>
              </a:spcBef>
              <a:buFontTx/>
              <a:buAutoNum type="arabicPeriod"/>
            </a:pPr>
            <a:r>
              <a:rPr lang="en-US"/>
              <a:t>Ask user how many clusters they’d like. </a:t>
            </a:r>
            <a:r>
              <a:rPr lang="en-US" i="1">
                <a:solidFill>
                  <a:srgbClr val="008000"/>
                </a:solidFill>
              </a:rPr>
              <a:t>(e.g. k=5) </a:t>
            </a:r>
            <a:endParaRPr lang="en-US"/>
          </a:p>
          <a:p>
            <a:pPr marL="457200" indent="-457200">
              <a:spcBef>
                <a:spcPct val="50000"/>
              </a:spcBef>
              <a:buFontTx/>
              <a:buAutoNum type="arabicPeriod"/>
            </a:pPr>
            <a:r>
              <a:rPr lang="en-US"/>
              <a:t>Randomly guess k cluster Center locations</a:t>
            </a:r>
          </a:p>
          <a:p>
            <a:pPr marL="457200" indent="-457200">
              <a:spcBef>
                <a:spcPct val="50000"/>
              </a:spcBef>
              <a:buFontTx/>
              <a:buAutoNum type="arabicPeriod"/>
            </a:pPr>
            <a:r>
              <a:rPr lang="en-US"/>
              <a:t>Each datapoint finds out which Center it’s closest to.</a:t>
            </a:r>
          </a:p>
          <a:p>
            <a:pPr marL="457200" indent="-457200">
              <a:spcBef>
                <a:spcPct val="50000"/>
              </a:spcBef>
              <a:buFontTx/>
              <a:buAutoNum type="arabicPeriod"/>
            </a:pPr>
            <a:r>
              <a:rPr lang="en-US"/>
              <a:t>Each Center finds the centroid of the points it owns…</a:t>
            </a:r>
          </a:p>
          <a:p>
            <a:pPr marL="457200" indent="-457200">
              <a:spcBef>
                <a:spcPct val="50000"/>
              </a:spcBef>
              <a:buFontTx/>
              <a:buAutoNum type="arabicPeriod"/>
            </a:pPr>
            <a:r>
              <a:rPr lang="en-US"/>
              <a:t>…and jumps there</a:t>
            </a:r>
          </a:p>
          <a:p>
            <a:pPr marL="457200" indent="-457200">
              <a:spcBef>
                <a:spcPct val="50000"/>
              </a:spcBef>
              <a:buFontTx/>
              <a:buAutoNum type="arabicPeriod"/>
            </a:pPr>
            <a:r>
              <a:rPr lang="en-US"/>
              <a:t>…Repeat until terminated!</a:t>
            </a:r>
          </a:p>
        </p:txBody>
      </p:sp>
      <p:sp>
        <p:nvSpPr>
          <p:cNvPr id="600081" name="Oval 17"/>
          <p:cNvSpPr>
            <a:spLocks noChangeAspect="1" noChangeArrowheads="1"/>
          </p:cNvSpPr>
          <p:nvPr/>
        </p:nvSpPr>
        <p:spPr bwMode="auto">
          <a:xfrm>
            <a:off x="6248400" y="1828800"/>
            <a:ext cx="82550" cy="79375"/>
          </a:xfrm>
          <a:prstGeom prst="ellipse">
            <a:avLst/>
          </a:prstGeom>
          <a:solidFill>
            <a:schemeClr val="hlink"/>
          </a:solidFill>
          <a:ln w="9525">
            <a:noFill/>
            <a:round/>
            <a:headEnd/>
            <a:tailEnd/>
          </a:ln>
          <a:effectLst/>
        </p:spPr>
        <p:txBody>
          <a:bodyPr wrap="none" anchor="ctr"/>
          <a:lstStyle/>
          <a:p>
            <a:endParaRPr lang="en-US"/>
          </a:p>
        </p:txBody>
      </p:sp>
      <p:sp>
        <p:nvSpPr>
          <p:cNvPr id="600082" name="Oval 18"/>
          <p:cNvSpPr>
            <a:spLocks noChangeAspect="1" noChangeArrowheads="1"/>
          </p:cNvSpPr>
          <p:nvPr/>
        </p:nvSpPr>
        <p:spPr bwMode="auto">
          <a:xfrm>
            <a:off x="6400800" y="5029200"/>
            <a:ext cx="82550" cy="79375"/>
          </a:xfrm>
          <a:prstGeom prst="ellipse">
            <a:avLst/>
          </a:prstGeom>
          <a:solidFill>
            <a:schemeClr val="hlink"/>
          </a:solidFill>
          <a:ln w="9525">
            <a:noFill/>
            <a:round/>
            <a:headEnd/>
            <a:tailEnd/>
          </a:ln>
          <a:effectLst/>
        </p:spPr>
        <p:txBody>
          <a:bodyPr wrap="none" anchor="ctr"/>
          <a:lstStyle/>
          <a:p>
            <a:endParaRPr lang="en-US"/>
          </a:p>
        </p:txBody>
      </p:sp>
      <p:sp>
        <p:nvSpPr>
          <p:cNvPr id="600083" name="Oval 19"/>
          <p:cNvSpPr>
            <a:spLocks noChangeAspect="1" noChangeArrowheads="1"/>
          </p:cNvSpPr>
          <p:nvPr/>
        </p:nvSpPr>
        <p:spPr bwMode="auto">
          <a:xfrm>
            <a:off x="4953000" y="4724400"/>
            <a:ext cx="82550" cy="79375"/>
          </a:xfrm>
          <a:prstGeom prst="ellipse">
            <a:avLst/>
          </a:prstGeom>
          <a:solidFill>
            <a:schemeClr val="hlink"/>
          </a:solidFill>
          <a:ln w="9525">
            <a:noFill/>
            <a:round/>
            <a:headEnd/>
            <a:tailEnd/>
          </a:ln>
          <a:effectLst/>
        </p:spPr>
        <p:txBody>
          <a:bodyPr wrap="none" anchor="ctr"/>
          <a:lstStyle/>
          <a:p>
            <a:endParaRPr lang="en-US"/>
          </a:p>
        </p:txBody>
      </p:sp>
      <p:sp>
        <p:nvSpPr>
          <p:cNvPr id="600084" name="Oval 20"/>
          <p:cNvSpPr>
            <a:spLocks noChangeAspect="1" noChangeArrowheads="1"/>
          </p:cNvSpPr>
          <p:nvPr/>
        </p:nvSpPr>
        <p:spPr bwMode="auto">
          <a:xfrm>
            <a:off x="5181600" y="4038600"/>
            <a:ext cx="82550" cy="79375"/>
          </a:xfrm>
          <a:prstGeom prst="ellipse">
            <a:avLst/>
          </a:prstGeom>
          <a:solidFill>
            <a:schemeClr val="hlink"/>
          </a:solidFill>
          <a:ln w="9525">
            <a:noFill/>
            <a:round/>
            <a:headEnd/>
            <a:tailEnd/>
          </a:ln>
          <a:effectLst/>
        </p:spPr>
        <p:txBody>
          <a:bodyPr wrap="none" anchor="ctr"/>
          <a:lstStyle/>
          <a:p>
            <a:endParaRPr lang="en-US"/>
          </a:p>
        </p:txBody>
      </p:sp>
      <p:sp>
        <p:nvSpPr>
          <p:cNvPr id="600085" name="Oval 21"/>
          <p:cNvSpPr>
            <a:spLocks noChangeAspect="1" noChangeArrowheads="1"/>
          </p:cNvSpPr>
          <p:nvPr/>
        </p:nvSpPr>
        <p:spPr bwMode="auto">
          <a:xfrm>
            <a:off x="7391400" y="3276600"/>
            <a:ext cx="82550" cy="79375"/>
          </a:xfrm>
          <a:prstGeom prst="ellipse">
            <a:avLst/>
          </a:prstGeom>
          <a:solidFill>
            <a:schemeClr val="hlink"/>
          </a:solidFill>
          <a:ln w="9525">
            <a:noFill/>
            <a:round/>
            <a:headEnd/>
            <a:tailEnd/>
          </a:ln>
          <a:effectLst/>
        </p:spPr>
        <p:txBody>
          <a:bodyPr wrap="none" anchor="ctr"/>
          <a:lstStyle/>
          <a:p>
            <a:endParaRPr lang="en-US"/>
          </a:p>
        </p:txBody>
      </p:sp>
      <p:sp>
        <p:nvSpPr>
          <p:cNvPr id="600086" name="Freeform 22"/>
          <p:cNvSpPr>
            <a:spLocks/>
          </p:cNvSpPr>
          <p:nvPr/>
        </p:nvSpPr>
        <p:spPr bwMode="auto">
          <a:xfrm>
            <a:off x="5694363" y="1792288"/>
            <a:ext cx="498475" cy="146050"/>
          </a:xfrm>
          <a:custGeom>
            <a:avLst/>
            <a:gdLst/>
            <a:ahLst/>
            <a:cxnLst>
              <a:cxn ang="0">
                <a:pos x="0" y="92"/>
              </a:cxn>
              <a:cxn ang="0">
                <a:pos x="138" y="0"/>
              </a:cxn>
              <a:cxn ang="0">
                <a:pos x="222" y="8"/>
              </a:cxn>
              <a:cxn ang="0">
                <a:pos x="314" y="15"/>
              </a:cxn>
            </a:cxnLst>
            <a:rect l="0" t="0" r="r" b="b"/>
            <a:pathLst>
              <a:path w="314" h="92">
                <a:moveTo>
                  <a:pt x="0" y="92"/>
                </a:moveTo>
                <a:cubicBezTo>
                  <a:pt x="16" y="21"/>
                  <a:pt x="78" y="21"/>
                  <a:pt x="138" y="0"/>
                </a:cubicBezTo>
                <a:cubicBezTo>
                  <a:pt x="166" y="3"/>
                  <a:pt x="194" y="6"/>
                  <a:pt x="222" y="8"/>
                </a:cubicBezTo>
                <a:cubicBezTo>
                  <a:pt x="253" y="11"/>
                  <a:pt x="314" y="15"/>
                  <a:pt x="314" y="15"/>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600087" name="Freeform 23"/>
          <p:cNvSpPr>
            <a:spLocks/>
          </p:cNvSpPr>
          <p:nvPr/>
        </p:nvSpPr>
        <p:spPr bwMode="auto">
          <a:xfrm>
            <a:off x="7023100" y="3535363"/>
            <a:ext cx="425450" cy="646112"/>
          </a:xfrm>
          <a:custGeom>
            <a:avLst/>
            <a:gdLst/>
            <a:ahLst/>
            <a:cxnLst>
              <a:cxn ang="0">
                <a:pos x="0" y="407"/>
              </a:cxn>
              <a:cxn ang="0">
                <a:pos x="123" y="323"/>
              </a:cxn>
              <a:cxn ang="0">
                <a:pos x="161" y="284"/>
              </a:cxn>
              <a:cxn ang="0">
                <a:pos x="192" y="238"/>
              </a:cxn>
              <a:cxn ang="0">
                <a:pos x="253" y="115"/>
              </a:cxn>
              <a:cxn ang="0">
                <a:pos x="268" y="0"/>
              </a:cxn>
            </a:cxnLst>
            <a:rect l="0" t="0" r="r" b="b"/>
            <a:pathLst>
              <a:path w="268" h="407">
                <a:moveTo>
                  <a:pt x="0" y="407"/>
                </a:moveTo>
                <a:cubicBezTo>
                  <a:pt x="43" y="379"/>
                  <a:pt x="86" y="360"/>
                  <a:pt x="123" y="323"/>
                </a:cubicBezTo>
                <a:cubicBezTo>
                  <a:pt x="136" y="310"/>
                  <a:pt x="148" y="297"/>
                  <a:pt x="161" y="284"/>
                </a:cubicBezTo>
                <a:cubicBezTo>
                  <a:pt x="174" y="271"/>
                  <a:pt x="192" y="238"/>
                  <a:pt x="192" y="238"/>
                </a:cubicBezTo>
                <a:cubicBezTo>
                  <a:pt x="206" y="193"/>
                  <a:pt x="238" y="159"/>
                  <a:pt x="253" y="115"/>
                </a:cubicBezTo>
                <a:cubicBezTo>
                  <a:pt x="257" y="84"/>
                  <a:pt x="268" y="33"/>
                  <a:pt x="268" y="0"/>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600088" name="Freeform 24"/>
          <p:cNvSpPr>
            <a:spLocks/>
          </p:cNvSpPr>
          <p:nvPr/>
        </p:nvSpPr>
        <p:spPr bwMode="auto">
          <a:xfrm>
            <a:off x="5386388" y="4160838"/>
            <a:ext cx="600075" cy="155575"/>
          </a:xfrm>
          <a:custGeom>
            <a:avLst/>
            <a:gdLst/>
            <a:ahLst/>
            <a:cxnLst>
              <a:cxn ang="0">
                <a:pos x="378" y="98"/>
              </a:cxn>
              <a:cxn ang="0">
                <a:pos x="71" y="21"/>
              </a:cxn>
              <a:cxn ang="0">
                <a:pos x="25" y="6"/>
              </a:cxn>
              <a:cxn ang="0">
                <a:pos x="2" y="13"/>
              </a:cxn>
              <a:cxn ang="0">
                <a:pos x="9" y="13"/>
              </a:cxn>
            </a:cxnLst>
            <a:rect l="0" t="0" r="r" b="b"/>
            <a:pathLst>
              <a:path w="378" h="98">
                <a:moveTo>
                  <a:pt x="378" y="98"/>
                </a:moveTo>
                <a:cubicBezTo>
                  <a:pt x="314" y="0"/>
                  <a:pt x="172" y="27"/>
                  <a:pt x="71" y="21"/>
                </a:cubicBezTo>
                <a:cubicBezTo>
                  <a:pt x="68" y="20"/>
                  <a:pt x="29" y="6"/>
                  <a:pt x="25" y="6"/>
                </a:cubicBezTo>
                <a:cubicBezTo>
                  <a:pt x="17" y="6"/>
                  <a:pt x="9" y="10"/>
                  <a:pt x="2" y="13"/>
                </a:cubicBezTo>
                <a:cubicBezTo>
                  <a:pt x="0" y="14"/>
                  <a:pt x="7" y="13"/>
                  <a:pt x="9" y="13"/>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600089" name="Freeform 25"/>
          <p:cNvSpPr>
            <a:spLocks/>
          </p:cNvSpPr>
          <p:nvPr/>
        </p:nvSpPr>
        <p:spPr bwMode="auto">
          <a:xfrm>
            <a:off x="5205413" y="4840288"/>
            <a:ext cx="635000" cy="219075"/>
          </a:xfrm>
          <a:custGeom>
            <a:avLst/>
            <a:gdLst/>
            <a:ahLst/>
            <a:cxnLst>
              <a:cxn ang="0">
                <a:pos x="400" y="107"/>
              </a:cxn>
              <a:cxn ang="0">
                <a:pos x="323" y="138"/>
              </a:cxn>
              <a:cxn ang="0">
                <a:pos x="200" y="131"/>
              </a:cxn>
              <a:cxn ang="0">
                <a:pos x="39" y="23"/>
              </a:cxn>
              <a:cxn ang="0">
                <a:pos x="23" y="8"/>
              </a:cxn>
              <a:cxn ang="0">
                <a:pos x="0" y="0"/>
              </a:cxn>
            </a:cxnLst>
            <a:rect l="0" t="0" r="r" b="b"/>
            <a:pathLst>
              <a:path w="400" h="138">
                <a:moveTo>
                  <a:pt x="400" y="107"/>
                </a:moveTo>
                <a:cubicBezTo>
                  <a:pt x="374" y="125"/>
                  <a:pt x="355" y="131"/>
                  <a:pt x="323" y="138"/>
                </a:cubicBezTo>
                <a:cubicBezTo>
                  <a:pt x="282" y="136"/>
                  <a:pt x="241" y="137"/>
                  <a:pt x="200" y="131"/>
                </a:cubicBezTo>
                <a:cubicBezTo>
                  <a:pt x="151" y="124"/>
                  <a:pt x="101" y="44"/>
                  <a:pt x="39" y="23"/>
                </a:cubicBezTo>
                <a:cubicBezTo>
                  <a:pt x="34" y="18"/>
                  <a:pt x="29" y="12"/>
                  <a:pt x="23" y="8"/>
                </a:cubicBezTo>
                <a:cubicBezTo>
                  <a:pt x="16" y="4"/>
                  <a:pt x="0" y="0"/>
                  <a:pt x="0" y="0"/>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
        <p:nvSpPr>
          <p:cNvPr id="600090" name="Freeform 26"/>
          <p:cNvSpPr>
            <a:spLocks/>
          </p:cNvSpPr>
          <p:nvPr/>
        </p:nvSpPr>
        <p:spPr bwMode="auto">
          <a:xfrm>
            <a:off x="6138863" y="5145088"/>
            <a:ext cx="303212" cy="268287"/>
          </a:xfrm>
          <a:custGeom>
            <a:avLst/>
            <a:gdLst/>
            <a:ahLst/>
            <a:cxnLst>
              <a:cxn ang="0">
                <a:pos x="50" y="0"/>
              </a:cxn>
              <a:cxn ang="0">
                <a:pos x="50" y="169"/>
              </a:cxn>
              <a:cxn ang="0">
                <a:pos x="134" y="161"/>
              </a:cxn>
              <a:cxn ang="0">
                <a:pos x="180" y="84"/>
              </a:cxn>
              <a:cxn ang="0">
                <a:pos x="188" y="38"/>
              </a:cxn>
            </a:cxnLst>
            <a:rect l="0" t="0" r="r" b="b"/>
            <a:pathLst>
              <a:path w="191" h="169">
                <a:moveTo>
                  <a:pt x="50" y="0"/>
                </a:moveTo>
                <a:cubicBezTo>
                  <a:pt x="24" y="51"/>
                  <a:pt x="0" y="122"/>
                  <a:pt x="50" y="169"/>
                </a:cubicBezTo>
                <a:cubicBezTo>
                  <a:pt x="78" y="166"/>
                  <a:pt x="107" y="167"/>
                  <a:pt x="134" y="161"/>
                </a:cubicBezTo>
                <a:cubicBezTo>
                  <a:pt x="157" y="156"/>
                  <a:pt x="164" y="101"/>
                  <a:pt x="180" y="84"/>
                </a:cubicBezTo>
                <a:cubicBezTo>
                  <a:pt x="191" y="54"/>
                  <a:pt x="188" y="69"/>
                  <a:pt x="188" y="38"/>
                </a:cubicBezTo>
              </a:path>
            </a:pathLst>
          </a:custGeom>
          <a:noFill/>
          <a:ln w="38100" cap="flat" cmpd="sng">
            <a:solidFill>
              <a:schemeClr val="hlink"/>
            </a:solidFill>
            <a:prstDash val="solid"/>
            <a:round/>
            <a:headEnd type="none" w="med" len="me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t>Copyright © 2001, 2004, Andrew W. Moore</a:t>
            </a:r>
          </a:p>
        </p:txBody>
      </p:sp>
      <p:sp>
        <p:nvSpPr>
          <p:cNvPr id="591874" name="Rectangle 2"/>
          <p:cNvSpPr>
            <a:spLocks noGrp="1" noChangeArrowheads="1"/>
          </p:cNvSpPr>
          <p:nvPr>
            <p:ph type="title"/>
          </p:nvPr>
        </p:nvSpPr>
        <p:spPr>
          <a:xfrm>
            <a:off x="228600" y="152400"/>
            <a:ext cx="2590800" cy="1371600"/>
          </a:xfrm>
        </p:spPr>
        <p:txBody>
          <a:bodyPr>
            <a:normAutofit fontScale="90000"/>
          </a:bodyPr>
          <a:lstStyle/>
          <a:p>
            <a:r>
              <a:rPr lang="en-US"/>
              <a:t>K-means Start</a:t>
            </a:r>
          </a:p>
        </p:txBody>
      </p:sp>
      <p:sp>
        <p:nvSpPr>
          <p:cNvPr id="591875" name="Text Box 3"/>
          <p:cNvSpPr txBox="1">
            <a:spLocks noChangeArrowheads="1"/>
          </p:cNvSpPr>
          <p:nvPr/>
        </p:nvSpPr>
        <p:spPr bwMode="auto">
          <a:xfrm>
            <a:off x="152400" y="1752600"/>
            <a:ext cx="2743200" cy="4200525"/>
          </a:xfrm>
          <a:prstGeom prst="rect">
            <a:avLst/>
          </a:prstGeom>
          <a:noFill/>
          <a:ln w="28575">
            <a:noFill/>
            <a:miter lim="800000"/>
            <a:headEnd/>
            <a:tailEnd/>
          </a:ln>
          <a:effectLst/>
        </p:spPr>
        <p:txBody>
          <a:bodyPr>
            <a:spAutoFit/>
          </a:bodyPr>
          <a:lstStyle/>
          <a:p>
            <a:pPr>
              <a:spcBef>
                <a:spcPct val="50000"/>
              </a:spcBef>
            </a:pPr>
            <a:r>
              <a:rPr lang="en-US" sz="1800"/>
              <a:t>Advance apologies: in Black and White this example will deteriorate</a:t>
            </a:r>
          </a:p>
          <a:p>
            <a:pPr>
              <a:spcBef>
                <a:spcPct val="50000"/>
              </a:spcBef>
            </a:pPr>
            <a:r>
              <a:rPr lang="en-US" sz="1800"/>
              <a:t>Example generated by Dan Pelleg’s super-duper fast K-means system:</a:t>
            </a:r>
          </a:p>
          <a:p>
            <a:pPr marL="231775" lvl="1">
              <a:spcBef>
                <a:spcPct val="50000"/>
              </a:spcBef>
            </a:pPr>
            <a:r>
              <a:rPr lang="en-US" sz="1600" i="1">
                <a:solidFill>
                  <a:srgbClr val="008000"/>
                </a:solidFill>
              </a:rPr>
              <a:t>Dan Pelleg and Andrew Moore. Accelerating Exact k-means Algorithms with Geometric Reasoning. Proc. Conference on Knowledge Discovery in Databases 1999, (KDD99) (available on </a:t>
            </a:r>
            <a:r>
              <a:rPr lang="en-US" sz="1400">
                <a:solidFill>
                  <a:schemeClr val="folHlink"/>
                </a:solidFill>
              </a:rPr>
              <a:t>www.autonlab.org/pap.html</a:t>
            </a:r>
            <a:r>
              <a:rPr lang="en-US" sz="1600" i="1">
                <a:solidFill>
                  <a:srgbClr val="008000"/>
                </a:solidFill>
              </a:rPr>
              <a:t>)</a:t>
            </a:r>
          </a:p>
        </p:txBody>
      </p:sp>
      <p:pic>
        <p:nvPicPr>
          <p:cNvPr id="591876" name="Picture 4" descr="km01"/>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2658"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2661" name="Picture 5" descr="km02"/>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3682" name="Rectangle 1026"/>
          <p:cNvSpPr>
            <a:spLocks noGrp="1" noChangeArrowheads="1"/>
          </p:cNvSpPr>
          <p:nvPr>
            <p:ph type="title"/>
          </p:nvPr>
        </p:nvSpPr>
        <p:spPr>
          <a:xfrm>
            <a:off x="228600" y="152400"/>
            <a:ext cx="2590800" cy="2895600"/>
          </a:xfrm>
        </p:spPr>
        <p:txBody>
          <a:bodyPr/>
          <a:lstStyle/>
          <a:p>
            <a:r>
              <a:rPr lang="en-US"/>
              <a:t>K-means continues…</a:t>
            </a:r>
          </a:p>
        </p:txBody>
      </p:sp>
      <p:pic>
        <p:nvPicPr>
          <p:cNvPr id="583684" name="Picture 1028" descr="km03"/>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4706"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4708" name="Picture 4" descr="km04"/>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a:bodyPr>
          <a:lstStyle/>
          <a:p>
            <a:pPr algn="just"/>
            <a:r>
              <a:rPr lang="en-US" sz="1800" dirty="0" smtClean="0">
                <a:solidFill>
                  <a:prstClr val="black"/>
                </a:solidFill>
              </a:rPr>
              <a:t>So there's a sweet spot in between horizontal and two vertical to find that sweet spot.</a:t>
            </a:r>
          </a:p>
          <a:p>
            <a:pPr algn="just"/>
            <a:endParaRPr lang="en-US" sz="1800" dirty="0" smtClean="0">
              <a:solidFill>
                <a:prstClr val="black"/>
              </a:solidFill>
            </a:endParaRPr>
          </a:p>
          <a:p>
            <a:pPr algn="just"/>
            <a:r>
              <a:rPr lang="en-US" sz="1800" dirty="0" smtClean="0">
                <a:solidFill>
                  <a:prstClr val="black"/>
                </a:solidFill>
              </a:rPr>
              <a:t>Let's start with the generic line equation, this is                  y=</a:t>
            </a:r>
            <a:r>
              <a:rPr lang="en-US" sz="1800" dirty="0" err="1" smtClean="0">
                <a:solidFill>
                  <a:prstClr val="black"/>
                </a:solidFill>
              </a:rPr>
              <a:t>ax+b</a:t>
            </a:r>
            <a:r>
              <a:rPr lang="en-US" sz="1800" dirty="0" smtClean="0">
                <a:solidFill>
                  <a:prstClr val="black"/>
                </a:solidFill>
              </a:rPr>
              <a:t>, </a:t>
            </a:r>
          </a:p>
          <a:p>
            <a:pPr lvl="1" algn="just"/>
            <a:r>
              <a:rPr lang="en-US" sz="1400" b="1" dirty="0" smtClean="0">
                <a:solidFill>
                  <a:prstClr val="black"/>
                </a:solidFill>
              </a:rPr>
              <a:t>a is the slope of the line</a:t>
            </a:r>
            <a:r>
              <a:rPr lang="en-US" sz="1400" dirty="0" smtClean="0">
                <a:solidFill>
                  <a:prstClr val="black"/>
                </a:solidFill>
              </a:rPr>
              <a:t> </a:t>
            </a:r>
          </a:p>
          <a:p>
            <a:pPr lvl="1" algn="just"/>
            <a:r>
              <a:rPr lang="en-US" sz="1400" b="1" dirty="0" smtClean="0">
                <a:solidFill>
                  <a:prstClr val="black"/>
                </a:solidFill>
              </a:rPr>
              <a:t>b is y-intercept</a:t>
            </a:r>
            <a:r>
              <a:rPr lang="en-US" sz="1400" dirty="0" smtClean="0">
                <a:solidFill>
                  <a:prstClr val="black"/>
                </a:solidFill>
              </a:rPr>
              <a:t> </a:t>
            </a:r>
            <a:r>
              <a:rPr lang="en-US" sz="1400" b="1" dirty="0" smtClean="0">
                <a:solidFill>
                  <a:prstClr val="black"/>
                </a:solidFill>
              </a:rPr>
              <a:t>of the line that's the location on the y axis that the line crosses when x equals 0.</a:t>
            </a:r>
          </a:p>
          <a:p>
            <a:pPr algn="just"/>
            <a:endParaRPr lang="en-US" sz="1800" dirty="0" smtClean="0">
              <a:solidFill>
                <a:prstClr val="black"/>
              </a:solidFill>
            </a:endParaRPr>
          </a:p>
          <a:p>
            <a:pPr algn="just"/>
            <a:r>
              <a:rPr lang="en-US" sz="1800" dirty="0" smtClean="0">
                <a:solidFill>
                  <a:prstClr val="black"/>
                </a:solidFill>
              </a:rPr>
              <a:t>We want to find the optimal values for </a:t>
            </a:r>
            <a:r>
              <a:rPr lang="en-US" sz="1800" b="1" dirty="0" smtClean="0">
                <a:solidFill>
                  <a:prstClr val="black"/>
                </a:solidFill>
              </a:rPr>
              <a:t>a</a:t>
            </a:r>
            <a:r>
              <a:rPr lang="en-US" sz="1800" dirty="0" smtClean="0">
                <a:solidFill>
                  <a:prstClr val="black"/>
                </a:solidFill>
              </a:rPr>
              <a:t> and </a:t>
            </a:r>
            <a:r>
              <a:rPr lang="en-US" sz="1800" b="1" dirty="0" smtClean="0">
                <a:solidFill>
                  <a:prstClr val="black"/>
                </a:solidFill>
              </a:rPr>
              <a:t>b</a:t>
            </a:r>
            <a:r>
              <a:rPr lang="en-US" sz="1800" dirty="0" smtClean="0">
                <a:solidFill>
                  <a:prstClr val="black"/>
                </a:solidFill>
              </a:rPr>
              <a:t> so that we minimize the sum of squared residuals. </a:t>
            </a:r>
          </a:p>
          <a:p>
            <a:pPr algn="just"/>
            <a:endParaRPr lang="en-US" sz="1800" dirty="0" smtClean="0">
              <a:solidFill>
                <a:prstClr val="black"/>
              </a:solidFill>
            </a:endParaRPr>
          </a:p>
          <a:p>
            <a:pPr algn="just"/>
            <a:r>
              <a:rPr lang="en-US" sz="1800" dirty="0" smtClean="0">
                <a:solidFill>
                  <a:prstClr val="black"/>
                </a:solidFill>
              </a:rPr>
              <a:t>First part is the value of the line at x1.</a:t>
            </a:r>
          </a:p>
          <a:p>
            <a:pPr algn="just"/>
            <a:r>
              <a:rPr lang="en-US" sz="1800" dirty="0" smtClean="0">
                <a:solidFill>
                  <a:prstClr val="black"/>
                </a:solidFill>
              </a:rPr>
              <a:t>Second part is the observed value at x1.</a:t>
            </a:r>
          </a:p>
          <a:p>
            <a:pPr algn="just"/>
            <a:r>
              <a:rPr lang="en-US" sz="1800" dirty="0" smtClean="0">
                <a:solidFill>
                  <a:prstClr val="black"/>
                </a:solidFill>
              </a:rPr>
              <a:t>All we're doing in this part of the equation is calculating the distance between the line and the observed value.</a:t>
            </a:r>
          </a:p>
          <a:p>
            <a:pPr algn="just"/>
            <a:r>
              <a:rPr lang="en-US" sz="1800" dirty="0" smtClean="0">
                <a:solidFill>
                  <a:prstClr val="black"/>
                </a:solidFill>
              </a:rPr>
              <a:t>Since we want the line that will give us the smallest sum of squares for finding best values for </a:t>
            </a:r>
            <a:r>
              <a:rPr lang="en-US" sz="1800" b="1" dirty="0" smtClean="0">
                <a:solidFill>
                  <a:prstClr val="black"/>
                </a:solidFill>
              </a:rPr>
              <a:t>a &amp; b</a:t>
            </a:r>
            <a:r>
              <a:rPr lang="en-US" sz="1800" dirty="0" smtClean="0">
                <a:solidFill>
                  <a:prstClr val="black"/>
                </a:solidFill>
              </a:rPr>
              <a:t> this method is called </a:t>
            </a:r>
            <a:r>
              <a:rPr lang="en-US" sz="1800" b="1" dirty="0" smtClean="0">
                <a:solidFill>
                  <a:prstClr val="black"/>
                </a:solidFill>
              </a:rPr>
              <a:t>least squares.</a:t>
            </a:r>
            <a:r>
              <a:rPr lang="en-US" sz="1800" dirty="0" smtClean="0">
                <a:solidFill>
                  <a:prstClr val="black"/>
                </a:solidFill>
              </a:rPr>
              <a:t> </a:t>
            </a:r>
          </a:p>
          <a:p>
            <a:pPr algn="just"/>
            <a:endParaRPr lang="en-US" sz="1800" dirty="0" smtClean="0">
              <a:solidFill>
                <a:prstClr val="black"/>
              </a:solidFill>
            </a:endParaRPr>
          </a:p>
        </p:txBody>
      </p:sp>
      <p:pic>
        <p:nvPicPr>
          <p:cNvPr id="7171" name="Picture 3"/>
          <p:cNvPicPr>
            <a:picLocks noChangeAspect="1" noChangeArrowheads="1"/>
          </p:cNvPicPr>
          <p:nvPr/>
        </p:nvPicPr>
        <p:blipFill>
          <a:blip r:embed="rId2"/>
          <a:srcRect/>
          <a:stretch>
            <a:fillRect/>
          </a:stretch>
        </p:blipFill>
        <p:spPr bwMode="auto">
          <a:xfrm>
            <a:off x="5486400" y="457200"/>
            <a:ext cx="3627503" cy="2209800"/>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a:srcRect/>
          <a:stretch>
            <a:fillRect/>
          </a:stretch>
        </p:blipFill>
        <p:spPr bwMode="auto">
          <a:xfrm>
            <a:off x="5486399" y="2819400"/>
            <a:ext cx="3657601" cy="38862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5730"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5732" name="Picture 4" descr="km05"/>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6754"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6756" name="Picture 4" descr="km06"/>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7778"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7780" name="Picture 4" descr="km07"/>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8802"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8804" name="Picture 4" descr="km08"/>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89826" name="Rectangle 2"/>
          <p:cNvSpPr>
            <a:spLocks noGrp="1" noChangeArrowheads="1"/>
          </p:cNvSpPr>
          <p:nvPr>
            <p:ph type="title"/>
          </p:nvPr>
        </p:nvSpPr>
        <p:spPr>
          <a:xfrm>
            <a:off x="228600" y="152400"/>
            <a:ext cx="2590800" cy="2895600"/>
          </a:xfrm>
        </p:spPr>
        <p:txBody>
          <a:bodyPr/>
          <a:lstStyle/>
          <a:p>
            <a:r>
              <a:rPr lang="en-US"/>
              <a:t>K-means continues…</a:t>
            </a:r>
          </a:p>
        </p:txBody>
      </p:sp>
      <p:pic>
        <p:nvPicPr>
          <p:cNvPr id="589828" name="Picture 4" descr="km09"/>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t>Copyright © 2001, 2004, Andrew W. Moore</a:t>
            </a:r>
          </a:p>
        </p:txBody>
      </p:sp>
      <p:sp>
        <p:nvSpPr>
          <p:cNvPr id="590850" name="Rectangle 2"/>
          <p:cNvSpPr>
            <a:spLocks noGrp="1" noChangeArrowheads="1"/>
          </p:cNvSpPr>
          <p:nvPr>
            <p:ph type="title"/>
          </p:nvPr>
        </p:nvSpPr>
        <p:spPr>
          <a:xfrm>
            <a:off x="228600" y="152400"/>
            <a:ext cx="2819400" cy="2133600"/>
          </a:xfrm>
        </p:spPr>
        <p:txBody>
          <a:bodyPr/>
          <a:lstStyle/>
          <a:p>
            <a:r>
              <a:rPr lang="en-US"/>
              <a:t>K-means terminates</a:t>
            </a:r>
          </a:p>
        </p:txBody>
      </p:sp>
      <p:pic>
        <p:nvPicPr>
          <p:cNvPr id="590852" name="Picture 4" descr="km10"/>
          <p:cNvPicPr>
            <a:picLocks noChangeAspect="1" noChangeArrowheads="1"/>
          </p:cNvPicPr>
          <p:nvPr/>
        </p:nvPicPr>
        <p:blipFill>
          <a:blip r:embed="rId2"/>
          <a:srcRect/>
          <a:stretch>
            <a:fillRect/>
          </a:stretch>
        </p:blipFill>
        <p:spPr bwMode="auto">
          <a:xfrm>
            <a:off x="3048000" y="152400"/>
            <a:ext cx="5965825" cy="6149975"/>
          </a:xfrm>
          <a:prstGeom prst="rect">
            <a:avLst/>
          </a:prstGeom>
          <a:no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4" name="Rectangle 2"/>
          <p:cNvSpPr>
            <a:spLocks noGrp="1" noChangeArrowheads="1"/>
          </p:cNvSpPr>
          <p:nvPr>
            <p:ph type="title"/>
          </p:nvPr>
        </p:nvSpPr>
        <p:spPr>
          <a:xfrm>
            <a:off x="822325" y="492125"/>
            <a:ext cx="7296150" cy="498475"/>
          </a:xfrm>
        </p:spPr>
        <p:txBody>
          <a:bodyPr rtlCol="0">
            <a:normAutofit fontScale="90000"/>
          </a:bodyPr>
          <a:lstStyle/>
          <a:p>
            <a:pPr eaLnBrk="1" fontAlgn="auto" hangingPunct="1">
              <a:spcAft>
                <a:spcPts val="0"/>
              </a:spcAft>
              <a:defRPr/>
            </a:pPr>
            <a:r>
              <a:rPr lang="en-US" altLang="ko-KR" sz="3200" dirty="0" smtClean="0">
                <a:ea typeface="굴림" pitchFamily="34" charset="-127"/>
              </a:rPr>
              <a:t>The </a:t>
            </a:r>
            <a:r>
              <a:rPr lang="en-US" altLang="ko-KR" sz="3200" i="1" dirty="0" smtClean="0">
                <a:ea typeface="굴림" pitchFamily="34" charset="-127"/>
              </a:rPr>
              <a:t>K-Means</a:t>
            </a:r>
            <a:r>
              <a:rPr lang="en-US" altLang="ko-KR" sz="3200" dirty="0" smtClean="0">
                <a:ea typeface="굴림" pitchFamily="34" charset="-127"/>
              </a:rPr>
              <a:t> Clustering Method (4)</a:t>
            </a:r>
          </a:p>
        </p:txBody>
      </p:sp>
      <p:sp>
        <p:nvSpPr>
          <p:cNvPr id="1030" name="Rectangle 3"/>
          <p:cNvSpPr>
            <a:spLocks noGrp="1" noChangeArrowheads="1"/>
          </p:cNvSpPr>
          <p:nvPr>
            <p:ph idx="1"/>
          </p:nvPr>
        </p:nvSpPr>
        <p:spPr>
          <a:xfrm>
            <a:off x="457200" y="1371600"/>
            <a:ext cx="8153400" cy="5181600"/>
          </a:xfrm>
        </p:spPr>
        <p:txBody>
          <a:bodyPr/>
          <a:lstStyle/>
          <a:p>
            <a:pPr eaLnBrk="1" hangingPunct="1"/>
            <a:r>
              <a:rPr lang="en-US" altLang="ko-KR" smtClean="0">
                <a:solidFill>
                  <a:srgbClr val="000000"/>
                </a:solidFill>
                <a:ea typeface="굴림" pitchFamily="34" charset="-127"/>
              </a:rPr>
              <a:t>Example</a:t>
            </a:r>
          </a:p>
        </p:txBody>
      </p:sp>
      <p:sp>
        <p:nvSpPr>
          <p:cNvPr id="196" name="Slide Number Placeholder 5"/>
          <p:cNvSpPr>
            <a:spLocks noGrp="1"/>
          </p:cNvSpPr>
          <p:nvPr>
            <p:ph type="sldNum" sz="quarter" idx="12"/>
          </p:nvPr>
        </p:nvSpPr>
        <p:spPr/>
        <p:txBody>
          <a:bodyPr/>
          <a:lstStyle/>
          <a:p>
            <a:pPr>
              <a:defRPr/>
            </a:pPr>
            <a:fld id="{EC923B1D-1D81-482C-B1F5-15F9C95EA91A}" type="slidenum">
              <a:rPr lang="en-US"/>
              <a:pPr>
                <a:defRPr/>
              </a:pPr>
              <a:t>136</a:t>
            </a:fld>
            <a:endParaRPr lang="en-US"/>
          </a:p>
        </p:txBody>
      </p:sp>
      <p:grpSp>
        <p:nvGrpSpPr>
          <p:cNvPr id="2" name="Group 4"/>
          <p:cNvGrpSpPr>
            <a:grpSpLocks/>
          </p:cNvGrpSpPr>
          <p:nvPr/>
        </p:nvGrpSpPr>
        <p:grpSpPr bwMode="auto">
          <a:xfrm>
            <a:off x="3200400" y="1981200"/>
            <a:ext cx="2286000" cy="2057400"/>
            <a:chOff x="528" y="240"/>
            <a:chExt cx="2142" cy="1872"/>
          </a:xfrm>
        </p:grpSpPr>
        <p:graphicFrame>
          <p:nvGraphicFramePr>
            <p:cNvPr id="1028" name="Object 5"/>
            <p:cNvGraphicFramePr>
              <a:graphicFrameLocks noChangeAspect="1"/>
            </p:cNvGraphicFramePr>
            <p:nvPr/>
          </p:nvGraphicFramePr>
          <p:xfrm>
            <a:off x="528" y="240"/>
            <a:ext cx="2142" cy="1872"/>
          </p:xfrm>
          <a:graphic>
            <a:graphicData uri="http://schemas.openxmlformats.org/presentationml/2006/ole">
              <p:oleObj spid="_x0000_s7172" name="Worksheet" r:id="rId3" imgW="3400654" imgH="2915107" progId="Excel.Sheet.8">
                <p:embed/>
              </p:oleObj>
            </a:graphicData>
          </a:graphic>
        </p:graphicFrame>
        <p:sp>
          <p:nvSpPr>
            <p:cNvPr id="1217" name="Freeform 6"/>
            <p:cNvSpPr>
              <a:spLocks/>
            </p:cNvSpPr>
            <p:nvPr/>
          </p:nvSpPr>
          <p:spPr bwMode="auto">
            <a:xfrm>
              <a:off x="1008" y="557"/>
              <a:ext cx="852" cy="1260"/>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chemeClr val="tx1"/>
              </a:solidFill>
              <a:round/>
              <a:headEnd/>
              <a:tailEnd/>
            </a:ln>
          </p:spPr>
          <p:txBody>
            <a:bodyPr wrap="none" anchor="ctr">
              <a:spAutoFit/>
            </a:bodyPr>
            <a:lstStyle/>
            <a:p>
              <a:endParaRPr lang="en-IN"/>
            </a:p>
          </p:txBody>
        </p:sp>
        <p:sp>
          <p:nvSpPr>
            <p:cNvPr id="1218" name="Freeform 7"/>
            <p:cNvSpPr>
              <a:spLocks/>
            </p:cNvSpPr>
            <p:nvPr/>
          </p:nvSpPr>
          <p:spPr bwMode="auto">
            <a:xfrm>
              <a:off x="1587" y="889"/>
              <a:ext cx="768" cy="630"/>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chemeClr val="tx1"/>
              </a:solidFill>
              <a:round/>
              <a:headEnd/>
              <a:tailEnd/>
            </a:ln>
          </p:spPr>
          <p:txBody>
            <a:bodyPr wrap="none" anchor="ctr">
              <a:spAutoFit/>
            </a:bodyPr>
            <a:lstStyle/>
            <a:p>
              <a:endParaRPr lang="en-IN"/>
            </a:p>
          </p:txBody>
        </p:sp>
      </p:grpSp>
      <p:grpSp>
        <p:nvGrpSpPr>
          <p:cNvPr id="3" name="Group 8"/>
          <p:cNvGrpSpPr>
            <a:grpSpLocks/>
          </p:cNvGrpSpPr>
          <p:nvPr/>
        </p:nvGrpSpPr>
        <p:grpSpPr bwMode="auto">
          <a:xfrm>
            <a:off x="6578600" y="2008188"/>
            <a:ext cx="2222500" cy="1990725"/>
            <a:chOff x="4144" y="1265"/>
            <a:chExt cx="1400" cy="1254"/>
          </a:xfrm>
        </p:grpSpPr>
        <p:sp>
          <p:nvSpPr>
            <p:cNvPr id="1133" name="Rectangle 9"/>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p>
              <a:endParaRPr lang="en-IN"/>
            </a:p>
          </p:txBody>
        </p:sp>
        <p:sp>
          <p:nvSpPr>
            <p:cNvPr id="1134" name="Rectangle 10"/>
            <p:cNvSpPr>
              <a:spLocks noChangeArrowheads="1"/>
            </p:cNvSpPr>
            <p:nvPr/>
          </p:nvSpPr>
          <p:spPr bwMode="auto">
            <a:xfrm>
              <a:off x="4278" y="1354"/>
              <a:ext cx="1201" cy="1012"/>
            </a:xfrm>
            <a:prstGeom prst="rect">
              <a:avLst/>
            </a:prstGeom>
            <a:solidFill>
              <a:srgbClr val="FFFFFF"/>
            </a:solidFill>
            <a:ln w="9525">
              <a:noFill/>
              <a:miter lim="800000"/>
              <a:headEnd/>
              <a:tailEnd/>
            </a:ln>
          </p:spPr>
          <p:txBody>
            <a:bodyPr/>
            <a:lstStyle/>
            <a:p>
              <a:endParaRPr lang="en-IN"/>
            </a:p>
          </p:txBody>
        </p:sp>
        <p:sp>
          <p:nvSpPr>
            <p:cNvPr id="1135" name="Line 11"/>
            <p:cNvSpPr>
              <a:spLocks noChangeShapeType="1"/>
            </p:cNvSpPr>
            <p:nvPr/>
          </p:nvSpPr>
          <p:spPr bwMode="auto">
            <a:xfrm>
              <a:off x="4278" y="2264"/>
              <a:ext cx="1201" cy="1"/>
            </a:xfrm>
            <a:prstGeom prst="line">
              <a:avLst/>
            </a:prstGeom>
            <a:noFill/>
            <a:ln w="0">
              <a:solidFill>
                <a:srgbClr val="000000"/>
              </a:solidFill>
              <a:round/>
              <a:headEnd/>
              <a:tailEnd/>
            </a:ln>
          </p:spPr>
          <p:txBody>
            <a:bodyPr/>
            <a:lstStyle/>
            <a:p>
              <a:endParaRPr lang="en-US"/>
            </a:p>
          </p:txBody>
        </p:sp>
        <p:sp>
          <p:nvSpPr>
            <p:cNvPr id="1136" name="Line 12"/>
            <p:cNvSpPr>
              <a:spLocks noChangeShapeType="1"/>
            </p:cNvSpPr>
            <p:nvPr/>
          </p:nvSpPr>
          <p:spPr bwMode="auto">
            <a:xfrm>
              <a:off x="4278" y="2163"/>
              <a:ext cx="1201" cy="1"/>
            </a:xfrm>
            <a:prstGeom prst="line">
              <a:avLst/>
            </a:prstGeom>
            <a:noFill/>
            <a:ln w="0">
              <a:solidFill>
                <a:srgbClr val="000000"/>
              </a:solidFill>
              <a:round/>
              <a:headEnd/>
              <a:tailEnd/>
            </a:ln>
          </p:spPr>
          <p:txBody>
            <a:bodyPr/>
            <a:lstStyle/>
            <a:p>
              <a:endParaRPr lang="en-US"/>
            </a:p>
          </p:txBody>
        </p:sp>
        <p:sp>
          <p:nvSpPr>
            <p:cNvPr id="1137" name="Line 13"/>
            <p:cNvSpPr>
              <a:spLocks noChangeShapeType="1"/>
            </p:cNvSpPr>
            <p:nvPr/>
          </p:nvSpPr>
          <p:spPr bwMode="auto">
            <a:xfrm>
              <a:off x="4278" y="2061"/>
              <a:ext cx="1201" cy="1"/>
            </a:xfrm>
            <a:prstGeom prst="line">
              <a:avLst/>
            </a:prstGeom>
            <a:noFill/>
            <a:ln w="0">
              <a:solidFill>
                <a:srgbClr val="000000"/>
              </a:solidFill>
              <a:round/>
              <a:headEnd/>
              <a:tailEnd/>
            </a:ln>
          </p:spPr>
          <p:txBody>
            <a:bodyPr/>
            <a:lstStyle/>
            <a:p>
              <a:endParaRPr lang="en-US"/>
            </a:p>
          </p:txBody>
        </p:sp>
        <p:sp>
          <p:nvSpPr>
            <p:cNvPr id="1138" name="Line 14"/>
            <p:cNvSpPr>
              <a:spLocks noChangeShapeType="1"/>
            </p:cNvSpPr>
            <p:nvPr/>
          </p:nvSpPr>
          <p:spPr bwMode="auto">
            <a:xfrm>
              <a:off x="4278" y="1960"/>
              <a:ext cx="1201" cy="1"/>
            </a:xfrm>
            <a:prstGeom prst="line">
              <a:avLst/>
            </a:prstGeom>
            <a:noFill/>
            <a:ln w="0">
              <a:solidFill>
                <a:srgbClr val="000000"/>
              </a:solidFill>
              <a:round/>
              <a:headEnd/>
              <a:tailEnd/>
            </a:ln>
          </p:spPr>
          <p:txBody>
            <a:bodyPr/>
            <a:lstStyle/>
            <a:p>
              <a:endParaRPr lang="en-US"/>
            </a:p>
          </p:txBody>
        </p:sp>
        <p:sp>
          <p:nvSpPr>
            <p:cNvPr id="1139" name="Line 15"/>
            <p:cNvSpPr>
              <a:spLocks noChangeShapeType="1"/>
            </p:cNvSpPr>
            <p:nvPr/>
          </p:nvSpPr>
          <p:spPr bwMode="auto">
            <a:xfrm>
              <a:off x="4278" y="1858"/>
              <a:ext cx="1201" cy="1"/>
            </a:xfrm>
            <a:prstGeom prst="line">
              <a:avLst/>
            </a:prstGeom>
            <a:noFill/>
            <a:ln w="0">
              <a:solidFill>
                <a:srgbClr val="000000"/>
              </a:solidFill>
              <a:round/>
              <a:headEnd/>
              <a:tailEnd/>
            </a:ln>
          </p:spPr>
          <p:txBody>
            <a:bodyPr/>
            <a:lstStyle/>
            <a:p>
              <a:endParaRPr lang="en-US"/>
            </a:p>
          </p:txBody>
        </p:sp>
        <p:sp>
          <p:nvSpPr>
            <p:cNvPr id="1140" name="Line 16"/>
            <p:cNvSpPr>
              <a:spLocks noChangeShapeType="1"/>
            </p:cNvSpPr>
            <p:nvPr/>
          </p:nvSpPr>
          <p:spPr bwMode="auto">
            <a:xfrm>
              <a:off x="4278" y="1760"/>
              <a:ext cx="1201" cy="1"/>
            </a:xfrm>
            <a:prstGeom prst="line">
              <a:avLst/>
            </a:prstGeom>
            <a:noFill/>
            <a:ln w="0">
              <a:solidFill>
                <a:srgbClr val="000000"/>
              </a:solidFill>
              <a:round/>
              <a:headEnd/>
              <a:tailEnd/>
            </a:ln>
          </p:spPr>
          <p:txBody>
            <a:bodyPr/>
            <a:lstStyle/>
            <a:p>
              <a:endParaRPr lang="en-US"/>
            </a:p>
          </p:txBody>
        </p:sp>
        <p:sp>
          <p:nvSpPr>
            <p:cNvPr id="1141" name="Line 17"/>
            <p:cNvSpPr>
              <a:spLocks noChangeShapeType="1"/>
            </p:cNvSpPr>
            <p:nvPr/>
          </p:nvSpPr>
          <p:spPr bwMode="auto">
            <a:xfrm>
              <a:off x="4278" y="1659"/>
              <a:ext cx="1201" cy="1"/>
            </a:xfrm>
            <a:prstGeom prst="line">
              <a:avLst/>
            </a:prstGeom>
            <a:noFill/>
            <a:ln w="0">
              <a:solidFill>
                <a:srgbClr val="000000"/>
              </a:solidFill>
              <a:round/>
              <a:headEnd/>
              <a:tailEnd/>
            </a:ln>
          </p:spPr>
          <p:txBody>
            <a:bodyPr/>
            <a:lstStyle/>
            <a:p>
              <a:endParaRPr lang="en-US"/>
            </a:p>
          </p:txBody>
        </p:sp>
        <p:sp>
          <p:nvSpPr>
            <p:cNvPr id="1142" name="Line 18"/>
            <p:cNvSpPr>
              <a:spLocks noChangeShapeType="1"/>
            </p:cNvSpPr>
            <p:nvPr/>
          </p:nvSpPr>
          <p:spPr bwMode="auto">
            <a:xfrm>
              <a:off x="4278" y="1557"/>
              <a:ext cx="1201" cy="1"/>
            </a:xfrm>
            <a:prstGeom prst="line">
              <a:avLst/>
            </a:prstGeom>
            <a:noFill/>
            <a:ln w="0">
              <a:solidFill>
                <a:srgbClr val="000000"/>
              </a:solidFill>
              <a:round/>
              <a:headEnd/>
              <a:tailEnd/>
            </a:ln>
          </p:spPr>
          <p:txBody>
            <a:bodyPr/>
            <a:lstStyle/>
            <a:p>
              <a:endParaRPr lang="en-US"/>
            </a:p>
          </p:txBody>
        </p:sp>
        <p:sp>
          <p:nvSpPr>
            <p:cNvPr id="1143" name="Line 19"/>
            <p:cNvSpPr>
              <a:spLocks noChangeShapeType="1"/>
            </p:cNvSpPr>
            <p:nvPr/>
          </p:nvSpPr>
          <p:spPr bwMode="auto">
            <a:xfrm>
              <a:off x="4278" y="1456"/>
              <a:ext cx="1201" cy="1"/>
            </a:xfrm>
            <a:prstGeom prst="line">
              <a:avLst/>
            </a:prstGeom>
            <a:noFill/>
            <a:ln w="0">
              <a:solidFill>
                <a:srgbClr val="000000"/>
              </a:solidFill>
              <a:round/>
              <a:headEnd/>
              <a:tailEnd/>
            </a:ln>
          </p:spPr>
          <p:txBody>
            <a:bodyPr/>
            <a:lstStyle/>
            <a:p>
              <a:endParaRPr lang="en-US"/>
            </a:p>
          </p:txBody>
        </p:sp>
        <p:sp>
          <p:nvSpPr>
            <p:cNvPr id="1144" name="Line 20"/>
            <p:cNvSpPr>
              <a:spLocks noChangeShapeType="1"/>
            </p:cNvSpPr>
            <p:nvPr/>
          </p:nvSpPr>
          <p:spPr bwMode="auto">
            <a:xfrm>
              <a:off x="4278" y="1354"/>
              <a:ext cx="1201" cy="1"/>
            </a:xfrm>
            <a:prstGeom prst="line">
              <a:avLst/>
            </a:prstGeom>
            <a:noFill/>
            <a:ln w="0">
              <a:solidFill>
                <a:srgbClr val="000000"/>
              </a:solidFill>
              <a:round/>
              <a:headEnd/>
              <a:tailEnd/>
            </a:ln>
          </p:spPr>
          <p:txBody>
            <a:bodyPr/>
            <a:lstStyle/>
            <a:p>
              <a:endParaRPr lang="en-US"/>
            </a:p>
          </p:txBody>
        </p:sp>
        <p:sp>
          <p:nvSpPr>
            <p:cNvPr id="1145" name="Line 21"/>
            <p:cNvSpPr>
              <a:spLocks noChangeShapeType="1"/>
            </p:cNvSpPr>
            <p:nvPr/>
          </p:nvSpPr>
          <p:spPr bwMode="auto">
            <a:xfrm>
              <a:off x="4399" y="1354"/>
              <a:ext cx="1" cy="1012"/>
            </a:xfrm>
            <a:prstGeom prst="line">
              <a:avLst/>
            </a:prstGeom>
            <a:noFill/>
            <a:ln w="0">
              <a:solidFill>
                <a:srgbClr val="000000"/>
              </a:solidFill>
              <a:round/>
              <a:headEnd/>
              <a:tailEnd/>
            </a:ln>
          </p:spPr>
          <p:txBody>
            <a:bodyPr/>
            <a:lstStyle/>
            <a:p>
              <a:endParaRPr lang="en-US"/>
            </a:p>
          </p:txBody>
        </p:sp>
        <p:sp>
          <p:nvSpPr>
            <p:cNvPr id="1146" name="Line 22"/>
            <p:cNvSpPr>
              <a:spLocks noChangeShapeType="1"/>
            </p:cNvSpPr>
            <p:nvPr/>
          </p:nvSpPr>
          <p:spPr bwMode="auto">
            <a:xfrm>
              <a:off x="4516" y="1354"/>
              <a:ext cx="1" cy="1012"/>
            </a:xfrm>
            <a:prstGeom prst="line">
              <a:avLst/>
            </a:prstGeom>
            <a:noFill/>
            <a:ln w="0">
              <a:solidFill>
                <a:srgbClr val="000000"/>
              </a:solidFill>
              <a:round/>
              <a:headEnd/>
              <a:tailEnd/>
            </a:ln>
          </p:spPr>
          <p:txBody>
            <a:bodyPr/>
            <a:lstStyle/>
            <a:p>
              <a:endParaRPr lang="en-US"/>
            </a:p>
          </p:txBody>
        </p:sp>
        <p:sp>
          <p:nvSpPr>
            <p:cNvPr id="1147" name="Line 23"/>
            <p:cNvSpPr>
              <a:spLocks noChangeShapeType="1"/>
            </p:cNvSpPr>
            <p:nvPr/>
          </p:nvSpPr>
          <p:spPr bwMode="auto">
            <a:xfrm>
              <a:off x="4638" y="1354"/>
              <a:ext cx="1" cy="1012"/>
            </a:xfrm>
            <a:prstGeom prst="line">
              <a:avLst/>
            </a:prstGeom>
            <a:noFill/>
            <a:ln w="0">
              <a:solidFill>
                <a:srgbClr val="000000"/>
              </a:solidFill>
              <a:round/>
              <a:headEnd/>
              <a:tailEnd/>
            </a:ln>
          </p:spPr>
          <p:txBody>
            <a:bodyPr/>
            <a:lstStyle/>
            <a:p>
              <a:endParaRPr lang="en-US"/>
            </a:p>
          </p:txBody>
        </p:sp>
        <p:sp>
          <p:nvSpPr>
            <p:cNvPr id="1148" name="Line 24"/>
            <p:cNvSpPr>
              <a:spLocks noChangeShapeType="1"/>
            </p:cNvSpPr>
            <p:nvPr/>
          </p:nvSpPr>
          <p:spPr bwMode="auto">
            <a:xfrm>
              <a:off x="4759" y="1354"/>
              <a:ext cx="1" cy="1012"/>
            </a:xfrm>
            <a:prstGeom prst="line">
              <a:avLst/>
            </a:prstGeom>
            <a:noFill/>
            <a:ln w="0">
              <a:solidFill>
                <a:srgbClr val="000000"/>
              </a:solidFill>
              <a:round/>
              <a:headEnd/>
              <a:tailEnd/>
            </a:ln>
          </p:spPr>
          <p:txBody>
            <a:bodyPr/>
            <a:lstStyle/>
            <a:p>
              <a:endParaRPr lang="en-US"/>
            </a:p>
          </p:txBody>
        </p:sp>
        <p:sp>
          <p:nvSpPr>
            <p:cNvPr id="1149" name="Line 25"/>
            <p:cNvSpPr>
              <a:spLocks noChangeShapeType="1"/>
            </p:cNvSpPr>
            <p:nvPr/>
          </p:nvSpPr>
          <p:spPr bwMode="auto">
            <a:xfrm>
              <a:off x="4880" y="1354"/>
              <a:ext cx="1" cy="1012"/>
            </a:xfrm>
            <a:prstGeom prst="line">
              <a:avLst/>
            </a:prstGeom>
            <a:noFill/>
            <a:ln w="0">
              <a:solidFill>
                <a:srgbClr val="000000"/>
              </a:solidFill>
              <a:round/>
              <a:headEnd/>
              <a:tailEnd/>
            </a:ln>
          </p:spPr>
          <p:txBody>
            <a:bodyPr/>
            <a:lstStyle/>
            <a:p>
              <a:endParaRPr lang="en-US"/>
            </a:p>
          </p:txBody>
        </p:sp>
        <p:sp>
          <p:nvSpPr>
            <p:cNvPr id="1150" name="Line 26"/>
            <p:cNvSpPr>
              <a:spLocks noChangeShapeType="1"/>
            </p:cNvSpPr>
            <p:nvPr/>
          </p:nvSpPr>
          <p:spPr bwMode="auto">
            <a:xfrm>
              <a:off x="4998" y="1354"/>
              <a:ext cx="1" cy="1012"/>
            </a:xfrm>
            <a:prstGeom prst="line">
              <a:avLst/>
            </a:prstGeom>
            <a:noFill/>
            <a:ln w="0">
              <a:solidFill>
                <a:srgbClr val="000000"/>
              </a:solidFill>
              <a:round/>
              <a:headEnd/>
              <a:tailEnd/>
            </a:ln>
          </p:spPr>
          <p:txBody>
            <a:bodyPr/>
            <a:lstStyle/>
            <a:p>
              <a:endParaRPr lang="en-US"/>
            </a:p>
          </p:txBody>
        </p:sp>
        <p:sp>
          <p:nvSpPr>
            <p:cNvPr id="1151" name="Line 27"/>
            <p:cNvSpPr>
              <a:spLocks noChangeShapeType="1"/>
            </p:cNvSpPr>
            <p:nvPr/>
          </p:nvSpPr>
          <p:spPr bwMode="auto">
            <a:xfrm>
              <a:off x="5119" y="1354"/>
              <a:ext cx="1" cy="1012"/>
            </a:xfrm>
            <a:prstGeom prst="line">
              <a:avLst/>
            </a:prstGeom>
            <a:noFill/>
            <a:ln w="0">
              <a:solidFill>
                <a:srgbClr val="000000"/>
              </a:solidFill>
              <a:round/>
              <a:headEnd/>
              <a:tailEnd/>
            </a:ln>
          </p:spPr>
          <p:txBody>
            <a:bodyPr/>
            <a:lstStyle/>
            <a:p>
              <a:endParaRPr lang="en-US"/>
            </a:p>
          </p:txBody>
        </p:sp>
        <p:sp>
          <p:nvSpPr>
            <p:cNvPr id="1152" name="Line 28"/>
            <p:cNvSpPr>
              <a:spLocks noChangeShapeType="1"/>
            </p:cNvSpPr>
            <p:nvPr/>
          </p:nvSpPr>
          <p:spPr bwMode="auto">
            <a:xfrm>
              <a:off x="5240" y="1354"/>
              <a:ext cx="1" cy="1012"/>
            </a:xfrm>
            <a:prstGeom prst="line">
              <a:avLst/>
            </a:prstGeom>
            <a:noFill/>
            <a:ln w="0">
              <a:solidFill>
                <a:srgbClr val="000000"/>
              </a:solidFill>
              <a:round/>
              <a:headEnd/>
              <a:tailEnd/>
            </a:ln>
          </p:spPr>
          <p:txBody>
            <a:bodyPr/>
            <a:lstStyle/>
            <a:p>
              <a:endParaRPr lang="en-US"/>
            </a:p>
          </p:txBody>
        </p:sp>
        <p:sp>
          <p:nvSpPr>
            <p:cNvPr id="1153" name="Line 29"/>
            <p:cNvSpPr>
              <a:spLocks noChangeShapeType="1"/>
            </p:cNvSpPr>
            <p:nvPr/>
          </p:nvSpPr>
          <p:spPr bwMode="auto">
            <a:xfrm>
              <a:off x="5358" y="1354"/>
              <a:ext cx="1" cy="1012"/>
            </a:xfrm>
            <a:prstGeom prst="line">
              <a:avLst/>
            </a:prstGeom>
            <a:noFill/>
            <a:ln w="0">
              <a:solidFill>
                <a:srgbClr val="000000"/>
              </a:solidFill>
              <a:round/>
              <a:headEnd/>
              <a:tailEnd/>
            </a:ln>
          </p:spPr>
          <p:txBody>
            <a:bodyPr/>
            <a:lstStyle/>
            <a:p>
              <a:endParaRPr lang="en-US"/>
            </a:p>
          </p:txBody>
        </p:sp>
        <p:sp>
          <p:nvSpPr>
            <p:cNvPr id="1154" name="Line 30"/>
            <p:cNvSpPr>
              <a:spLocks noChangeShapeType="1"/>
            </p:cNvSpPr>
            <p:nvPr/>
          </p:nvSpPr>
          <p:spPr bwMode="auto">
            <a:xfrm>
              <a:off x="5479" y="1354"/>
              <a:ext cx="1" cy="1012"/>
            </a:xfrm>
            <a:prstGeom prst="line">
              <a:avLst/>
            </a:prstGeom>
            <a:noFill/>
            <a:ln w="0">
              <a:solidFill>
                <a:srgbClr val="000000"/>
              </a:solidFill>
              <a:round/>
              <a:headEnd/>
              <a:tailEnd/>
            </a:ln>
          </p:spPr>
          <p:txBody>
            <a:bodyPr/>
            <a:lstStyle/>
            <a:p>
              <a:endParaRPr lang="en-US"/>
            </a:p>
          </p:txBody>
        </p:sp>
        <p:sp>
          <p:nvSpPr>
            <p:cNvPr id="1155" name="Rectangle 31"/>
            <p:cNvSpPr>
              <a:spLocks noChangeArrowheads="1"/>
            </p:cNvSpPr>
            <p:nvPr/>
          </p:nvSpPr>
          <p:spPr bwMode="auto">
            <a:xfrm>
              <a:off x="4278" y="1354"/>
              <a:ext cx="1201" cy="1012"/>
            </a:xfrm>
            <a:prstGeom prst="rect">
              <a:avLst/>
            </a:prstGeom>
            <a:noFill/>
            <a:ln w="6350">
              <a:solidFill>
                <a:srgbClr val="000000"/>
              </a:solidFill>
              <a:miter lim="800000"/>
              <a:headEnd/>
              <a:tailEnd/>
            </a:ln>
          </p:spPr>
          <p:txBody>
            <a:bodyPr/>
            <a:lstStyle/>
            <a:p>
              <a:endParaRPr lang="en-IN"/>
            </a:p>
          </p:txBody>
        </p:sp>
        <p:sp>
          <p:nvSpPr>
            <p:cNvPr id="1156" name="Line 32"/>
            <p:cNvSpPr>
              <a:spLocks noChangeShapeType="1"/>
            </p:cNvSpPr>
            <p:nvPr/>
          </p:nvSpPr>
          <p:spPr bwMode="auto">
            <a:xfrm>
              <a:off x="4278" y="1354"/>
              <a:ext cx="1" cy="1012"/>
            </a:xfrm>
            <a:prstGeom prst="line">
              <a:avLst/>
            </a:prstGeom>
            <a:noFill/>
            <a:ln w="0">
              <a:solidFill>
                <a:srgbClr val="000000"/>
              </a:solidFill>
              <a:round/>
              <a:headEnd/>
              <a:tailEnd/>
            </a:ln>
          </p:spPr>
          <p:txBody>
            <a:bodyPr/>
            <a:lstStyle/>
            <a:p>
              <a:endParaRPr lang="en-US"/>
            </a:p>
          </p:txBody>
        </p:sp>
        <p:sp>
          <p:nvSpPr>
            <p:cNvPr id="1157" name="Line 33"/>
            <p:cNvSpPr>
              <a:spLocks noChangeShapeType="1"/>
            </p:cNvSpPr>
            <p:nvPr/>
          </p:nvSpPr>
          <p:spPr bwMode="auto">
            <a:xfrm>
              <a:off x="4266" y="2366"/>
              <a:ext cx="12" cy="1"/>
            </a:xfrm>
            <a:prstGeom prst="line">
              <a:avLst/>
            </a:prstGeom>
            <a:noFill/>
            <a:ln w="0">
              <a:solidFill>
                <a:srgbClr val="000000"/>
              </a:solidFill>
              <a:round/>
              <a:headEnd/>
              <a:tailEnd/>
            </a:ln>
          </p:spPr>
          <p:txBody>
            <a:bodyPr/>
            <a:lstStyle/>
            <a:p>
              <a:endParaRPr lang="en-US"/>
            </a:p>
          </p:txBody>
        </p:sp>
        <p:sp>
          <p:nvSpPr>
            <p:cNvPr id="1158" name="Line 34"/>
            <p:cNvSpPr>
              <a:spLocks noChangeShapeType="1"/>
            </p:cNvSpPr>
            <p:nvPr/>
          </p:nvSpPr>
          <p:spPr bwMode="auto">
            <a:xfrm>
              <a:off x="4266" y="2264"/>
              <a:ext cx="12" cy="1"/>
            </a:xfrm>
            <a:prstGeom prst="line">
              <a:avLst/>
            </a:prstGeom>
            <a:noFill/>
            <a:ln w="0">
              <a:solidFill>
                <a:srgbClr val="000000"/>
              </a:solidFill>
              <a:round/>
              <a:headEnd/>
              <a:tailEnd/>
            </a:ln>
          </p:spPr>
          <p:txBody>
            <a:bodyPr/>
            <a:lstStyle/>
            <a:p>
              <a:endParaRPr lang="en-US"/>
            </a:p>
          </p:txBody>
        </p:sp>
        <p:sp>
          <p:nvSpPr>
            <p:cNvPr id="1159" name="Line 35"/>
            <p:cNvSpPr>
              <a:spLocks noChangeShapeType="1"/>
            </p:cNvSpPr>
            <p:nvPr/>
          </p:nvSpPr>
          <p:spPr bwMode="auto">
            <a:xfrm>
              <a:off x="4266" y="2163"/>
              <a:ext cx="12" cy="1"/>
            </a:xfrm>
            <a:prstGeom prst="line">
              <a:avLst/>
            </a:prstGeom>
            <a:noFill/>
            <a:ln w="0">
              <a:solidFill>
                <a:srgbClr val="000000"/>
              </a:solidFill>
              <a:round/>
              <a:headEnd/>
              <a:tailEnd/>
            </a:ln>
          </p:spPr>
          <p:txBody>
            <a:bodyPr/>
            <a:lstStyle/>
            <a:p>
              <a:endParaRPr lang="en-US"/>
            </a:p>
          </p:txBody>
        </p:sp>
        <p:sp>
          <p:nvSpPr>
            <p:cNvPr id="1160" name="Line 36"/>
            <p:cNvSpPr>
              <a:spLocks noChangeShapeType="1"/>
            </p:cNvSpPr>
            <p:nvPr/>
          </p:nvSpPr>
          <p:spPr bwMode="auto">
            <a:xfrm>
              <a:off x="4266" y="2061"/>
              <a:ext cx="12" cy="1"/>
            </a:xfrm>
            <a:prstGeom prst="line">
              <a:avLst/>
            </a:prstGeom>
            <a:noFill/>
            <a:ln w="0">
              <a:solidFill>
                <a:srgbClr val="000000"/>
              </a:solidFill>
              <a:round/>
              <a:headEnd/>
              <a:tailEnd/>
            </a:ln>
          </p:spPr>
          <p:txBody>
            <a:bodyPr/>
            <a:lstStyle/>
            <a:p>
              <a:endParaRPr lang="en-US"/>
            </a:p>
          </p:txBody>
        </p:sp>
        <p:sp>
          <p:nvSpPr>
            <p:cNvPr id="1161" name="Line 37"/>
            <p:cNvSpPr>
              <a:spLocks noChangeShapeType="1"/>
            </p:cNvSpPr>
            <p:nvPr/>
          </p:nvSpPr>
          <p:spPr bwMode="auto">
            <a:xfrm>
              <a:off x="4266" y="1960"/>
              <a:ext cx="12" cy="1"/>
            </a:xfrm>
            <a:prstGeom prst="line">
              <a:avLst/>
            </a:prstGeom>
            <a:noFill/>
            <a:ln w="0">
              <a:solidFill>
                <a:srgbClr val="000000"/>
              </a:solidFill>
              <a:round/>
              <a:headEnd/>
              <a:tailEnd/>
            </a:ln>
          </p:spPr>
          <p:txBody>
            <a:bodyPr/>
            <a:lstStyle/>
            <a:p>
              <a:endParaRPr lang="en-US"/>
            </a:p>
          </p:txBody>
        </p:sp>
        <p:sp>
          <p:nvSpPr>
            <p:cNvPr id="1162" name="Line 38"/>
            <p:cNvSpPr>
              <a:spLocks noChangeShapeType="1"/>
            </p:cNvSpPr>
            <p:nvPr/>
          </p:nvSpPr>
          <p:spPr bwMode="auto">
            <a:xfrm>
              <a:off x="4266" y="1858"/>
              <a:ext cx="12" cy="1"/>
            </a:xfrm>
            <a:prstGeom prst="line">
              <a:avLst/>
            </a:prstGeom>
            <a:noFill/>
            <a:ln w="0">
              <a:solidFill>
                <a:srgbClr val="000000"/>
              </a:solidFill>
              <a:round/>
              <a:headEnd/>
              <a:tailEnd/>
            </a:ln>
          </p:spPr>
          <p:txBody>
            <a:bodyPr/>
            <a:lstStyle/>
            <a:p>
              <a:endParaRPr lang="en-US"/>
            </a:p>
          </p:txBody>
        </p:sp>
        <p:sp>
          <p:nvSpPr>
            <p:cNvPr id="1163" name="Line 39"/>
            <p:cNvSpPr>
              <a:spLocks noChangeShapeType="1"/>
            </p:cNvSpPr>
            <p:nvPr/>
          </p:nvSpPr>
          <p:spPr bwMode="auto">
            <a:xfrm>
              <a:off x="4266" y="1760"/>
              <a:ext cx="12" cy="1"/>
            </a:xfrm>
            <a:prstGeom prst="line">
              <a:avLst/>
            </a:prstGeom>
            <a:noFill/>
            <a:ln w="0">
              <a:solidFill>
                <a:srgbClr val="000000"/>
              </a:solidFill>
              <a:round/>
              <a:headEnd/>
              <a:tailEnd/>
            </a:ln>
          </p:spPr>
          <p:txBody>
            <a:bodyPr/>
            <a:lstStyle/>
            <a:p>
              <a:endParaRPr lang="en-US"/>
            </a:p>
          </p:txBody>
        </p:sp>
        <p:sp>
          <p:nvSpPr>
            <p:cNvPr id="1164" name="Line 40"/>
            <p:cNvSpPr>
              <a:spLocks noChangeShapeType="1"/>
            </p:cNvSpPr>
            <p:nvPr/>
          </p:nvSpPr>
          <p:spPr bwMode="auto">
            <a:xfrm>
              <a:off x="4266" y="1659"/>
              <a:ext cx="12" cy="1"/>
            </a:xfrm>
            <a:prstGeom prst="line">
              <a:avLst/>
            </a:prstGeom>
            <a:noFill/>
            <a:ln w="0">
              <a:solidFill>
                <a:srgbClr val="000000"/>
              </a:solidFill>
              <a:round/>
              <a:headEnd/>
              <a:tailEnd/>
            </a:ln>
          </p:spPr>
          <p:txBody>
            <a:bodyPr/>
            <a:lstStyle/>
            <a:p>
              <a:endParaRPr lang="en-US"/>
            </a:p>
          </p:txBody>
        </p:sp>
        <p:sp>
          <p:nvSpPr>
            <p:cNvPr id="1165" name="Line 41"/>
            <p:cNvSpPr>
              <a:spLocks noChangeShapeType="1"/>
            </p:cNvSpPr>
            <p:nvPr/>
          </p:nvSpPr>
          <p:spPr bwMode="auto">
            <a:xfrm>
              <a:off x="4266" y="1557"/>
              <a:ext cx="12" cy="1"/>
            </a:xfrm>
            <a:prstGeom prst="line">
              <a:avLst/>
            </a:prstGeom>
            <a:noFill/>
            <a:ln w="0">
              <a:solidFill>
                <a:srgbClr val="000000"/>
              </a:solidFill>
              <a:round/>
              <a:headEnd/>
              <a:tailEnd/>
            </a:ln>
          </p:spPr>
          <p:txBody>
            <a:bodyPr/>
            <a:lstStyle/>
            <a:p>
              <a:endParaRPr lang="en-US"/>
            </a:p>
          </p:txBody>
        </p:sp>
        <p:sp>
          <p:nvSpPr>
            <p:cNvPr id="1166" name="Line 42"/>
            <p:cNvSpPr>
              <a:spLocks noChangeShapeType="1"/>
            </p:cNvSpPr>
            <p:nvPr/>
          </p:nvSpPr>
          <p:spPr bwMode="auto">
            <a:xfrm>
              <a:off x="4266" y="1456"/>
              <a:ext cx="12" cy="1"/>
            </a:xfrm>
            <a:prstGeom prst="line">
              <a:avLst/>
            </a:prstGeom>
            <a:noFill/>
            <a:ln w="0">
              <a:solidFill>
                <a:srgbClr val="000000"/>
              </a:solidFill>
              <a:round/>
              <a:headEnd/>
              <a:tailEnd/>
            </a:ln>
          </p:spPr>
          <p:txBody>
            <a:bodyPr/>
            <a:lstStyle/>
            <a:p>
              <a:endParaRPr lang="en-US"/>
            </a:p>
          </p:txBody>
        </p:sp>
        <p:sp>
          <p:nvSpPr>
            <p:cNvPr id="1167" name="Line 43"/>
            <p:cNvSpPr>
              <a:spLocks noChangeShapeType="1"/>
            </p:cNvSpPr>
            <p:nvPr/>
          </p:nvSpPr>
          <p:spPr bwMode="auto">
            <a:xfrm>
              <a:off x="4266" y="1354"/>
              <a:ext cx="12" cy="1"/>
            </a:xfrm>
            <a:prstGeom prst="line">
              <a:avLst/>
            </a:prstGeom>
            <a:noFill/>
            <a:ln w="0">
              <a:solidFill>
                <a:srgbClr val="000000"/>
              </a:solidFill>
              <a:round/>
              <a:headEnd/>
              <a:tailEnd/>
            </a:ln>
          </p:spPr>
          <p:txBody>
            <a:bodyPr/>
            <a:lstStyle/>
            <a:p>
              <a:endParaRPr lang="en-US"/>
            </a:p>
          </p:txBody>
        </p:sp>
        <p:sp>
          <p:nvSpPr>
            <p:cNvPr id="1168" name="Line 44"/>
            <p:cNvSpPr>
              <a:spLocks noChangeShapeType="1"/>
            </p:cNvSpPr>
            <p:nvPr/>
          </p:nvSpPr>
          <p:spPr bwMode="auto">
            <a:xfrm>
              <a:off x="4278" y="2366"/>
              <a:ext cx="1201" cy="1"/>
            </a:xfrm>
            <a:prstGeom prst="line">
              <a:avLst/>
            </a:prstGeom>
            <a:noFill/>
            <a:ln w="0">
              <a:solidFill>
                <a:srgbClr val="000000"/>
              </a:solidFill>
              <a:round/>
              <a:headEnd/>
              <a:tailEnd/>
            </a:ln>
          </p:spPr>
          <p:txBody>
            <a:bodyPr/>
            <a:lstStyle/>
            <a:p>
              <a:endParaRPr lang="en-US"/>
            </a:p>
          </p:txBody>
        </p:sp>
        <p:sp>
          <p:nvSpPr>
            <p:cNvPr id="1169" name="Line 45"/>
            <p:cNvSpPr>
              <a:spLocks noChangeShapeType="1"/>
            </p:cNvSpPr>
            <p:nvPr/>
          </p:nvSpPr>
          <p:spPr bwMode="auto">
            <a:xfrm flipV="1">
              <a:off x="4278" y="2366"/>
              <a:ext cx="1" cy="13"/>
            </a:xfrm>
            <a:prstGeom prst="line">
              <a:avLst/>
            </a:prstGeom>
            <a:noFill/>
            <a:ln w="0">
              <a:solidFill>
                <a:srgbClr val="000000"/>
              </a:solidFill>
              <a:round/>
              <a:headEnd/>
              <a:tailEnd/>
            </a:ln>
          </p:spPr>
          <p:txBody>
            <a:bodyPr/>
            <a:lstStyle/>
            <a:p>
              <a:endParaRPr lang="en-US"/>
            </a:p>
          </p:txBody>
        </p:sp>
        <p:sp>
          <p:nvSpPr>
            <p:cNvPr id="1170" name="Line 46"/>
            <p:cNvSpPr>
              <a:spLocks noChangeShapeType="1"/>
            </p:cNvSpPr>
            <p:nvPr/>
          </p:nvSpPr>
          <p:spPr bwMode="auto">
            <a:xfrm flipV="1">
              <a:off x="4399" y="2366"/>
              <a:ext cx="1" cy="13"/>
            </a:xfrm>
            <a:prstGeom prst="line">
              <a:avLst/>
            </a:prstGeom>
            <a:noFill/>
            <a:ln w="0">
              <a:solidFill>
                <a:srgbClr val="000000"/>
              </a:solidFill>
              <a:round/>
              <a:headEnd/>
              <a:tailEnd/>
            </a:ln>
          </p:spPr>
          <p:txBody>
            <a:bodyPr/>
            <a:lstStyle/>
            <a:p>
              <a:endParaRPr lang="en-US"/>
            </a:p>
          </p:txBody>
        </p:sp>
        <p:sp>
          <p:nvSpPr>
            <p:cNvPr id="1171" name="Line 47"/>
            <p:cNvSpPr>
              <a:spLocks noChangeShapeType="1"/>
            </p:cNvSpPr>
            <p:nvPr/>
          </p:nvSpPr>
          <p:spPr bwMode="auto">
            <a:xfrm flipV="1">
              <a:off x="4516" y="2366"/>
              <a:ext cx="1" cy="13"/>
            </a:xfrm>
            <a:prstGeom prst="line">
              <a:avLst/>
            </a:prstGeom>
            <a:noFill/>
            <a:ln w="0">
              <a:solidFill>
                <a:srgbClr val="000000"/>
              </a:solidFill>
              <a:round/>
              <a:headEnd/>
              <a:tailEnd/>
            </a:ln>
          </p:spPr>
          <p:txBody>
            <a:bodyPr/>
            <a:lstStyle/>
            <a:p>
              <a:endParaRPr lang="en-US"/>
            </a:p>
          </p:txBody>
        </p:sp>
        <p:sp>
          <p:nvSpPr>
            <p:cNvPr id="1172" name="Line 48"/>
            <p:cNvSpPr>
              <a:spLocks noChangeShapeType="1"/>
            </p:cNvSpPr>
            <p:nvPr/>
          </p:nvSpPr>
          <p:spPr bwMode="auto">
            <a:xfrm flipV="1">
              <a:off x="4638" y="2366"/>
              <a:ext cx="1" cy="13"/>
            </a:xfrm>
            <a:prstGeom prst="line">
              <a:avLst/>
            </a:prstGeom>
            <a:noFill/>
            <a:ln w="0">
              <a:solidFill>
                <a:srgbClr val="000000"/>
              </a:solidFill>
              <a:round/>
              <a:headEnd/>
              <a:tailEnd/>
            </a:ln>
          </p:spPr>
          <p:txBody>
            <a:bodyPr/>
            <a:lstStyle/>
            <a:p>
              <a:endParaRPr lang="en-US"/>
            </a:p>
          </p:txBody>
        </p:sp>
        <p:sp>
          <p:nvSpPr>
            <p:cNvPr id="1173" name="Line 49"/>
            <p:cNvSpPr>
              <a:spLocks noChangeShapeType="1"/>
            </p:cNvSpPr>
            <p:nvPr/>
          </p:nvSpPr>
          <p:spPr bwMode="auto">
            <a:xfrm flipV="1">
              <a:off x="4759" y="2366"/>
              <a:ext cx="1" cy="13"/>
            </a:xfrm>
            <a:prstGeom prst="line">
              <a:avLst/>
            </a:prstGeom>
            <a:noFill/>
            <a:ln w="0">
              <a:solidFill>
                <a:srgbClr val="000000"/>
              </a:solidFill>
              <a:round/>
              <a:headEnd/>
              <a:tailEnd/>
            </a:ln>
          </p:spPr>
          <p:txBody>
            <a:bodyPr/>
            <a:lstStyle/>
            <a:p>
              <a:endParaRPr lang="en-US"/>
            </a:p>
          </p:txBody>
        </p:sp>
        <p:sp>
          <p:nvSpPr>
            <p:cNvPr id="1174" name="Line 50"/>
            <p:cNvSpPr>
              <a:spLocks noChangeShapeType="1"/>
            </p:cNvSpPr>
            <p:nvPr/>
          </p:nvSpPr>
          <p:spPr bwMode="auto">
            <a:xfrm flipV="1">
              <a:off x="4880" y="2366"/>
              <a:ext cx="1" cy="13"/>
            </a:xfrm>
            <a:prstGeom prst="line">
              <a:avLst/>
            </a:prstGeom>
            <a:noFill/>
            <a:ln w="0">
              <a:solidFill>
                <a:srgbClr val="000000"/>
              </a:solidFill>
              <a:round/>
              <a:headEnd/>
              <a:tailEnd/>
            </a:ln>
          </p:spPr>
          <p:txBody>
            <a:bodyPr/>
            <a:lstStyle/>
            <a:p>
              <a:endParaRPr lang="en-US"/>
            </a:p>
          </p:txBody>
        </p:sp>
        <p:sp>
          <p:nvSpPr>
            <p:cNvPr id="1175" name="Line 51"/>
            <p:cNvSpPr>
              <a:spLocks noChangeShapeType="1"/>
            </p:cNvSpPr>
            <p:nvPr/>
          </p:nvSpPr>
          <p:spPr bwMode="auto">
            <a:xfrm flipV="1">
              <a:off x="4998" y="2366"/>
              <a:ext cx="1" cy="13"/>
            </a:xfrm>
            <a:prstGeom prst="line">
              <a:avLst/>
            </a:prstGeom>
            <a:noFill/>
            <a:ln w="0">
              <a:solidFill>
                <a:srgbClr val="000000"/>
              </a:solidFill>
              <a:round/>
              <a:headEnd/>
              <a:tailEnd/>
            </a:ln>
          </p:spPr>
          <p:txBody>
            <a:bodyPr/>
            <a:lstStyle/>
            <a:p>
              <a:endParaRPr lang="en-US"/>
            </a:p>
          </p:txBody>
        </p:sp>
        <p:sp>
          <p:nvSpPr>
            <p:cNvPr id="1176" name="Line 52"/>
            <p:cNvSpPr>
              <a:spLocks noChangeShapeType="1"/>
            </p:cNvSpPr>
            <p:nvPr/>
          </p:nvSpPr>
          <p:spPr bwMode="auto">
            <a:xfrm flipV="1">
              <a:off x="5119" y="2366"/>
              <a:ext cx="1" cy="13"/>
            </a:xfrm>
            <a:prstGeom prst="line">
              <a:avLst/>
            </a:prstGeom>
            <a:noFill/>
            <a:ln w="0">
              <a:solidFill>
                <a:srgbClr val="000000"/>
              </a:solidFill>
              <a:round/>
              <a:headEnd/>
              <a:tailEnd/>
            </a:ln>
          </p:spPr>
          <p:txBody>
            <a:bodyPr/>
            <a:lstStyle/>
            <a:p>
              <a:endParaRPr lang="en-US"/>
            </a:p>
          </p:txBody>
        </p:sp>
        <p:sp>
          <p:nvSpPr>
            <p:cNvPr id="1177" name="Line 53"/>
            <p:cNvSpPr>
              <a:spLocks noChangeShapeType="1"/>
            </p:cNvSpPr>
            <p:nvPr/>
          </p:nvSpPr>
          <p:spPr bwMode="auto">
            <a:xfrm flipV="1">
              <a:off x="5240" y="2366"/>
              <a:ext cx="1" cy="13"/>
            </a:xfrm>
            <a:prstGeom prst="line">
              <a:avLst/>
            </a:prstGeom>
            <a:noFill/>
            <a:ln w="0">
              <a:solidFill>
                <a:srgbClr val="000000"/>
              </a:solidFill>
              <a:round/>
              <a:headEnd/>
              <a:tailEnd/>
            </a:ln>
          </p:spPr>
          <p:txBody>
            <a:bodyPr/>
            <a:lstStyle/>
            <a:p>
              <a:endParaRPr lang="en-US"/>
            </a:p>
          </p:txBody>
        </p:sp>
        <p:sp>
          <p:nvSpPr>
            <p:cNvPr id="1178" name="Line 54"/>
            <p:cNvSpPr>
              <a:spLocks noChangeShapeType="1"/>
            </p:cNvSpPr>
            <p:nvPr/>
          </p:nvSpPr>
          <p:spPr bwMode="auto">
            <a:xfrm flipV="1">
              <a:off x="5358" y="2366"/>
              <a:ext cx="1" cy="13"/>
            </a:xfrm>
            <a:prstGeom prst="line">
              <a:avLst/>
            </a:prstGeom>
            <a:noFill/>
            <a:ln w="0">
              <a:solidFill>
                <a:srgbClr val="000000"/>
              </a:solidFill>
              <a:round/>
              <a:headEnd/>
              <a:tailEnd/>
            </a:ln>
          </p:spPr>
          <p:txBody>
            <a:bodyPr/>
            <a:lstStyle/>
            <a:p>
              <a:endParaRPr lang="en-US"/>
            </a:p>
          </p:txBody>
        </p:sp>
        <p:sp>
          <p:nvSpPr>
            <p:cNvPr id="1179" name="Line 55"/>
            <p:cNvSpPr>
              <a:spLocks noChangeShapeType="1"/>
            </p:cNvSpPr>
            <p:nvPr/>
          </p:nvSpPr>
          <p:spPr bwMode="auto">
            <a:xfrm flipV="1">
              <a:off x="5479" y="2366"/>
              <a:ext cx="1" cy="13"/>
            </a:xfrm>
            <a:prstGeom prst="line">
              <a:avLst/>
            </a:prstGeom>
            <a:noFill/>
            <a:ln w="0">
              <a:solidFill>
                <a:srgbClr val="000000"/>
              </a:solidFill>
              <a:round/>
              <a:headEnd/>
              <a:tailEnd/>
            </a:ln>
          </p:spPr>
          <p:txBody>
            <a:bodyPr/>
            <a:lstStyle/>
            <a:p>
              <a:endParaRPr lang="en-US"/>
            </a:p>
          </p:txBody>
        </p:sp>
        <p:sp>
          <p:nvSpPr>
            <p:cNvPr id="1180" name="Freeform 56"/>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30"/>
                  </a:lnTo>
                  <a:lnTo>
                    <a:pt x="29" y="59"/>
                  </a:lnTo>
                  <a:lnTo>
                    <a:pt x="0" y="30"/>
                  </a:lnTo>
                  <a:lnTo>
                    <a:pt x="29" y="0"/>
                  </a:lnTo>
                  <a:close/>
                </a:path>
              </a:pathLst>
            </a:custGeom>
            <a:solidFill>
              <a:srgbClr val="00FFFF"/>
            </a:solidFill>
            <a:ln w="6350">
              <a:solidFill>
                <a:srgbClr val="000080"/>
              </a:solidFill>
              <a:round/>
              <a:headEnd/>
              <a:tailEnd/>
            </a:ln>
          </p:spPr>
          <p:txBody>
            <a:bodyPr/>
            <a:lstStyle/>
            <a:p>
              <a:endParaRPr lang="en-IN"/>
            </a:p>
          </p:txBody>
        </p:sp>
        <p:sp>
          <p:nvSpPr>
            <p:cNvPr id="1181" name="Freeform 57"/>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IN"/>
            </a:p>
          </p:txBody>
        </p:sp>
        <p:sp>
          <p:nvSpPr>
            <p:cNvPr id="1182" name="Freeform 58"/>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1183" name="Freeform 59"/>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IN"/>
            </a:p>
          </p:txBody>
        </p:sp>
        <p:sp>
          <p:nvSpPr>
            <p:cNvPr id="1184" name="Freeform 60"/>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IN"/>
            </a:p>
          </p:txBody>
        </p:sp>
        <p:sp>
          <p:nvSpPr>
            <p:cNvPr id="1185" name="Freeform 61"/>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IN"/>
            </a:p>
          </p:txBody>
        </p:sp>
        <p:sp>
          <p:nvSpPr>
            <p:cNvPr id="1186" name="Freeform 62"/>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IN"/>
            </a:p>
          </p:txBody>
        </p:sp>
        <p:sp>
          <p:nvSpPr>
            <p:cNvPr id="1187" name="Freeform 63"/>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1188" name="Freeform 64"/>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0080"/>
            </a:solidFill>
            <a:ln w="6350">
              <a:solidFill>
                <a:srgbClr val="000080"/>
              </a:solidFill>
              <a:round/>
              <a:headEnd/>
              <a:tailEnd/>
            </a:ln>
          </p:spPr>
          <p:txBody>
            <a:bodyPr/>
            <a:lstStyle/>
            <a:p>
              <a:endParaRPr lang="en-IN"/>
            </a:p>
          </p:txBody>
        </p:sp>
        <p:sp>
          <p:nvSpPr>
            <p:cNvPr id="1189" name="Freeform 65"/>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IN"/>
            </a:p>
          </p:txBody>
        </p:sp>
        <p:sp>
          <p:nvSpPr>
            <p:cNvPr id="1190" name="Oval 66"/>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p>
              <a:endParaRPr lang="en-IN"/>
            </a:p>
          </p:txBody>
        </p:sp>
        <p:sp>
          <p:nvSpPr>
            <p:cNvPr id="1191" name="Oval 67"/>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p>
              <a:endParaRPr lang="en-IN"/>
            </a:p>
          </p:txBody>
        </p:sp>
        <p:sp>
          <p:nvSpPr>
            <p:cNvPr id="1192" name="Rectangle 68"/>
            <p:cNvSpPr>
              <a:spLocks noChangeArrowheads="1"/>
            </p:cNvSpPr>
            <p:nvPr/>
          </p:nvSpPr>
          <p:spPr bwMode="auto">
            <a:xfrm>
              <a:off x="4221" y="2336"/>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1193" name="Rectangle 69"/>
            <p:cNvSpPr>
              <a:spLocks noChangeArrowheads="1"/>
            </p:cNvSpPr>
            <p:nvPr/>
          </p:nvSpPr>
          <p:spPr bwMode="auto">
            <a:xfrm>
              <a:off x="4221" y="2235"/>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1194" name="Rectangle 70"/>
            <p:cNvSpPr>
              <a:spLocks noChangeArrowheads="1"/>
            </p:cNvSpPr>
            <p:nvPr/>
          </p:nvSpPr>
          <p:spPr bwMode="auto">
            <a:xfrm>
              <a:off x="4221" y="2133"/>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1195" name="Rectangle 71"/>
            <p:cNvSpPr>
              <a:spLocks noChangeArrowheads="1"/>
            </p:cNvSpPr>
            <p:nvPr/>
          </p:nvSpPr>
          <p:spPr bwMode="auto">
            <a:xfrm>
              <a:off x="4221" y="2032"/>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1196" name="Rectangle 72"/>
            <p:cNvSpPr>
              <a:spLocks noChangeArrowheads="1"/>
            </p:cNvSpPr>
            <p:nvPr/>
          </p:nvSpPr>
          <p:spPr bwMode="auto">
            <a:xfrm>
              <a:off x="4221" y="1930"/>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1197" name="Rectangle 73"/>
            <p:cNvSpPr>
              <a:spLocks noChangeArrowheads="1"/>
            </p:cNvSpPr>
            <p:nvPr/>
          </p:nvSpPr>
          <p:spPr bwMode="auto">
            <a:xfrm>
              <a:off x="4221" y="1828"/>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1198" name="Rectangle 74"/>
            <p:cNvSpPr>
              <a:spLocks noChangeArrowheads="1"/>
            </p:cNvSpPr>
            <p:nvPr/>
          </p:nvSpPr>
          <p:spPr bwMode="auto">
            <a:xfrm>
              <a:off x="4221" y="1731"/>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1199" name="Rectangle 75"/>
            <p:cNvSpPr>
              <a:spLocks noChangeArrowheads="1"/>
            </p:cNvSpPr>
            <p:nvPr/>
          </p:nvSpPr>
          <p:spPr bwMode="auto">
            <a:xfrm>
              <a:off x="4221" y="1629"/>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1200" name="Rectangle 76"/>
            <p:cNvSpPr>
              <a:spLocks noChangeArrowheads="1"/>
            </p:cNvSpPr>
            <p:nvPr/>
          </p:nvSpPr>
          <p:spPr bwMode="auto">
            <a:xfrm>
              <a:off x="4221" y="1528"/>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1201" name="Rectangle 77"/>
            <p:cNvSpPr>
              <a:spLocks noChangeArrowheads="1"/>
            </p:cNvSpPr>
            <p:nvPr/>
          </p:nvSpPr>
          <p:spPr bwMode="auto">
            <a:xfrm>
              <a:off x="4221" y="1426"/>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1202" name="Rectangle 78"/>
            <p:cNvSpPr>
              <a:spLocks noChangeArrowheads="1"/>
            </p:cNvSpPr>
            <p:nvPr/>
          </p:nvSpPr>
          <p:spPr bwMode="auto">
            <a:xfrm>
              <a:off x="4197" y="1324"/>
              <a:ext cx="73"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1203" name="Rectangle 79"/>
            <p:cNvSpPr>
              <a:spLocks noChangeArrowheads="1"/>
            </p:cNvSpPr>
            <p:nvPr/>
          </p:nvSpPr>
          <p:spPr bwMode="auto">
            <a:xfrm>
              <a:off x="4266"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1204" name="Rectangle 80"/>
            <p:cNvSpPr>
              <a:spLocks noChangeArrowheads="1"/>
            </p:cNvSpPr>
            <p:nvPr/>
          </p:nvSpPr>
          <p:spPr bwMode="auto">
            <a:xfrm>
              <a:off x="4387"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1205" name="Rectangle 81"/>
            <p:cNvSpPr>
              <a:spLocks noChangeArrowheads="1"/>
            </p:cNvSpPr>
            <p:nvPr/>
          </p:nvSpPr>
          <p:spPr bwMode="auto">
            <a:xfrm>
              <a:off x="4504"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1206" name="Rectangle 82"/>
            <p:cNvSpPr>
              <a:spLocks noChangeArrowheads="1"/>
            </p:cNvSpPr>
            <p:nvPr/>
          </p:nvSpPr>
          <p:spPr bwMode="auto">
            <a:xfrm>
              <a:off x="4626"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1207" name="Rectangle 83"/>
            <p:cNvSpPr>
              <a:spLocks noChangeArrowheads="1"/>
            </p:cNvSpPr>
            <p:nvPr/>
          </p:nvSpPr>
          <p:spPr bwMode="auto">
            <a:xfrm>
              <a:off x="4747"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1208" name="Rectangle 84"/>
            <p:cNvSpPr>
              <a:spLocks noChangeArrowheads="1"/>
            </p:cNvSpPr>
            <p:nvPr/>
          </p:nvSpPr>
          <p:spPr bwMode="auto">
            <a:xfrm>
              <a:off x="4868"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1209" name="Rectangle 85"/>
            <p:cNvSpPr>
              <a:spLocks noChangeArrowheads="1"/>
            </p:cNvSpPr>
            <p:nvPr/>
          </p:nvSpPr>
          <p:spPr bwMode="auto">
            <a:xfrm>
              <a:off x="4986"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1210" name="Rectangle 86"/>
            <p:cNvSpPr>
              <a:spLocks noChangeArrowheads="1"/>
            </p:cNvSpPr>
            <p:nvPr/>
          </p:nvSpPr>
          <p:spPr bwMode="auto">
            <a:xfrm>
              <a:off x="5107"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1211" name="Rectangle 87"/>
            <p:cNvSpPr>
              <a:spLocks noChangeArrowheads="1"/>
            </p:cNvSpPr>
            <p:nvPr/>
          </p:nvSpPr>
          <p:spPr bwMode="auto">
            <a:xfrm>
              <a:off x="5228"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1212" name="Rectangle 88"/>
            <p:cNvSpPr>
              <a:spLocks noChangeArrowheads="1"/>
            </p:cNvSpPr>
            <p:nvPr/>
          </p:nvSpPr>
          <p:spPr bwMode="auto">
            <a:xfrm>
              <a:off x="5346" y="2404"/>
              <a:ext cx="44"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1213" name="Rectangle 89"/>
            <p:cNvSpPr>
              <a:spLocks noChangeArrowheads="1"/>
            </p:cNvSpPr>
            <p:nvPr/>
          </p:nvSpPr>
          <p:spPr bwMode="auto">
            <a:xfrm>
              <a:off x="5455" y="2404"/>
              <a:ext cx="73" cy="68"/>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1214" name="Rectangle 90"/>
            <p:cNvSpPr>
              <a:spLocks noChangeArrowheads="1"/>
            </p:cNvSpPr>
            <p:nvPr/>
          </p:nvSpPr>
          <p:spPr bwMode="auto">
            <a:xfrm>
              <a:off x="4144" y="1265"/>
              <a:ext cx="1400" cy="1254"/>
            </a:xfrm>
            <a:prstGeom prst="rect">
              <a:avLst/>
            </a:prstGeom>
            <a:noFill/>
            <a:ln w="0">
              <a:solidFill>
                <a:srgbClr val="000000"/>
              </a:solidFill>
              <a:miter lim="800000"/>
              <a:headEnd/>
              <a:tailEnd/>
            </a:ln>
          </p:spPr>
          <p:txBody>
            <a:bodyPr/>
            <a:lstStyle/>
            <a:p>
              <a:endParaRPr lang="en-IN"/>
            </a:p>
          </p:txBody>
        </p:sp>
        <p:sp>
          <p:nvSpPr>
            <p:cNvPr id="1215" name="Freeform 91"/>
            <p:cNvSpPr>
              <a:spLocks/>
            </p:cNvSpPr>
            <p:nvPr/>
          </p:nvSpPr>
          <p:spPr bwMode="auto">
            <a:xfrm>
              <a:off x="4426" y="1447"/>
              <a:ext cx="573" cy="873"/>
            </a:xfrm>
            <a:custGeom>
              <a:avLst/>
              <a:gdLst>
                <a:gd name="T0" fmla="*/ 10 w 852"/>
                <a:gd name="T1" fmla="*/ 7 h 1260"/>
                <a:gd name="T2" fmla="*/ 7 w 852"/>
                <a:gd name="T3" fmla="*/ 1 h 1260"/>
                <a:gd name="T4" fmla="*/ 5 w 852"/>
                <a:gd name="T5" fmla="*/ 1 h 1260"/>
                <a:gd name="T6" fmla="*/ 2 w 852"/>
                <a:gd name="T7" fmla="*/ 2 h 1260"/>
                <a:gd name="T8" fmla="*/ 0 w 852"/>
                <a:gd name="T9" fmla="*/ 9 h 1260"/>
                <a:gd name="T10" fmla="*/ 1 w 852"/>
                <a:gd name="T11" fmla="*/ 18 h 1260"/>
                <a:gd name="T12" fmla="*/ 7 w 852"/>
                <a:gd name="T13" fmla="*/ 28 h 1260"/>
                <a:gd name="T14" fmla="*/ 8 w 852"/>
                <a:gd name="T15" fmla="*/ 29 h 1260"/>
                <a:gd name="T16" fmla="*/ 9 w 852"/>
                <a:gd name="T17" fmla="*/ 29 h 1260"/>
                <a:gd name="T18" fmla="*/ 10 w 852"/>
                <a:gd name="T19" fmla="*/ 30 h 1260"/>
                <a:gd name="T20" fmla="*/ 11 w 852"/>
                <a:gd name="T21" fmla="*/ 31 h 1260"/>
                <a:gd name="T22" fmla="*/ 15 w 852"/>
                <a:gd name="T23" fmla="*/ 32 h 1260"/>
                <a:gd name="T24" fmla="*/ 15 w 852"/>
                <a:gd name="T25" fmla="*/ 26 h 1260"/>
                <a:gd name="T26" fmla="*/ 14 w 852"/>
                <a:gd name="T27" fmla="*/ 24 h 1260"/>
                <a:gd name="T28" fmla="*/ 13 w 852"/>
                <a:gd name="T29" fmla="*/ 21 h 1260"/>
                <a:gd name="T30" fmla="*/ 11 w 852"/>
                <a:gd name="T31" fmla="*/ 19 h 1260"/>
                <a:gd name="T32" fmla="*/ 11 w 852"/>
                <a:gd name="T33" fmla="*/ 18 h 1260"/>
                <a:gd name="T34" fmla="*/ 11 w 852"/>
                <a:gd name="T35" fmla="*/ 18 h 1260"/>
                <a:gd name="T36" fmla="*/ 11 w 852"/>
                <a:gd name="T37" fmla="*/ 17 h 1260"/>
                <a:gd name="T38" fmla="*/ 10 w 852"/>
                <a:gd name="T39" fmla="*/ 16 h 1260"/>
                <a:gd name="T40" fmla="*/ 10 w 852"/>
                <a:gd name="T41" fmla="*/ 7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chemeClr val="tx1"/>
              </a:solidFill>
              <a:round/>
              <a:headEnd/>
              <a:tailEnd/>
            </a:ln>
          </p:spPr>
          <p:txBody>
            <a:bodyPr wrap="none" anchor="ctr">
              <a:spAutoFit/>
            </a:bodyPr>
            <a:lstStyle/>
            <a:p>
              <a:endParaRPr lang="en-IN"/>
            </a:p>
          </p:txBody>
        </p:sp>
        <p:sp>
          <p:nvSpPr>
            <p:cNvPr id="1216" name="Freeform 92"/>
            <p:cNvSpPr>
              <a:spLocks/>
            </p:cNvSpPr>
            <p:nvPr/>
          </p:nvSpPr>
          <p:spPr bwMode="auto">
            <a:xfrm>
              <a:off x="4846" y="1713"/>
              <a:ext cx="516" cy="436"/>
            </a:xfrm>
            <a:custGeom>
              <a:avLst/>
              <a:gdLst>
                <a:gd name="T0" fmla="*/ 3 w 768"/>
                <a:gd name="T1" fmla="*/ 1 h 630"/>
                <a:gd name="T2" fmla="*/ 1 w 768"/>
                <a:gd name="T3" fmla="*/ 2 h 630"/>
                <a:gd name="T4" fmla="*/ 1 w 768"/>
                <a:gd name="T5" fmla="*/ 4 h 630"/>
                <a:gd name="T6" fmla="*/ 1 w 768"/>
                <a:gd name="T7" fmla="*/ 8 h 630"/>
                <a:gd name="T8" fmla="*/ 1 w 768"/>
                <a:gd name="T9" fmla="*/ 9 h 630"/>
                <a:gd name="T10" fmla="*/ 2 w 768"/>
                <a:gd name="T11" fmla="*/ 10 h 630"/>
                <a:gd name="T12" fmla="*/ 5 w 768"/>
                <a:gd name="T13" fmla="*/ 14 h 630"/>
                <a:gd name="T14" fmla="*/ 5 w 768"/>
                <a:gd name="T15" fmla="*/ 15 h 630"/>
                <a:gd name="T16" fmla="*/ 6 w 768"/>
                <a:gd name="T17" fmla="*/ 15 h 630"/>
                <a:gd name="T18" fmla="*/ 9 w 768"/>
                <a:gd name="T19" fmla="*/ 16 h 630"/>
                <a:gd name="T20" fmla="*/ 11 w 768"/>
                <a:gd name="T21" fmla="*/ 15 h 630"/>
                <a:gd name="T22" fmla="*/ 12 w 768"/>
                <a:gd name="T23" fmla="*/ 15 h 630"/>
                <a:gd name="T24" fmla="*/ 13 w 768"/>
                <a:gd name="T25" fmla="*/ 13 h 630"/>
                <a:gd name="T26" fmla="*/ 13 w 768"/>
                <a:gd name="T27" fmla="*/ 12 h 630"/>
                <a:gd name="T28" fmla="*/ 13 w 768"/>
                <a:gd name="T29" fmla="*/ 11 h 630"/>
                <a:gd name="T30" fmla="*/ 14 w 768"/>
                <a:gd name="T31" fmla="*/ 10 h 630"/>
                <a:gd name="T32" fmla="*/ 15 w 768"/>
                <a:gd name="T33" fmla="*/ 8 h 630"/>
                <a:gd name="T34" fmla="*/ 15 w 768"/>
                <a:gd name="T35" fmla="*/ 4 h 630"/>
                <a:gd name="T36" fmla="*/ 13 w 768"/>
                <a:gd name="T37" fmla="*/ 3 h 630"/>
                <a:gd name="T38" fmla="*/ 9 w 768"/>
                <a:gd name="T39" fmla="*/ 0 h 630"/>
                <a:gd name="T40" fmla="*/ 4 w 768"/>
                <a:gd name="T41" fmla="*/ 1 h 630"/>
                <a:gd name="T42" fmla="*/ 3 w 768"/>
                <a:gd name="T43" fmla="*/ 1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chemeClr val="tx1"/>
              </a:solidFill>
              <a:round/>
              <a:headEnd/>
              <a:tailEnd/>
            </a:ln>
          </p:spPr>
          <p:txBody>
            <a:bodyPr wrap="none" anchor="ctr">
              <a:spAutoFit/>
            </a:bodyPr>
            <a:lstStyle/>
            <a:p>
              <a:endParaRPr lang="en-IN"/>
            </a:p>
          </p:txBody>
        </p:sp>
      </p:grpSp>
      <p:sp>
        <p:nvSpPr>
          <p:cNvPr id="1034" name="Line 93"/>
          <p:cNvSpPr>
            <a:spLocks noChangeShapeType="1"/>
          </p:cNvSpPr>
          <p:nvPr/>
        </p:nvSpPr>
        <p:spPr bwMode="auto">
          <a:xfrm>
            <a:off x="5638800" y="2971800"/>
            <a:ext cx="685800" cy="0"/>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94"/>
          <p:cNvGrpSpPr>
            <a:grpSpLocks/>
          </p:cNvGrpSpPr>
          <p:nvPr/>
        </p:nvGrpSpPr>
        <p:grpSpPr bwMode="auto">
          <a:xfrm>
            <a:off x="6629400" y="4114800"/>
            <a:ext cx="2286000" cy="2286000"/>
            <a:chOff x="3312" y="2640"/>
            <a:chExt cx="1440" cy="1440"/>
          </a:xfrm>
        </p:grpSpPr>
        <p:graphicFrame>
          <p:nvGraphicFramePr>
            <p:cNvPr id="1027" name="Object 95"/>
            <p:cNvGraphicFramePr>
              <a:graphicFrameLocks noChangeAspect="1"/>
            </p:cNvGraphicFramePr>
            <p:nvPr/>
          </p:nvGraphicFramePr>
          <p:xfrm>
            <a:off x="3312" y="2832"/>
            <a:ext cx="1440" cy="1248"/>
          </p:xfrm>
          <a:graphic>
            <a:graphicData uri="http://schemas.openxmlformats.org/presentationml/2006/ole">
              <p:oleObj spid="_x0000_s7171" name="Worksheet" r:id="rId4" imgW="3419856" imgH="2934005" progId="Excel.Sheet.8">
                <p:embed/>
              </p:oleObj>
            </a:graphicData>
          </a:graphic>
        </p:graphicFrame>
        <p:sp>
          <p:nvSpPr>
            <p:cNvPr id="1132" name="Line 96"/>
            <p:cNvSpPr>
              <a:spLocks noChangeShapeType="1"/>
            </p:cNvSpPr>
            <p:nvPr/>
          </p:nvSpPr>
          <p:spPr bwMode="auto">
            <a:xfrm>
              <a:off x="3984" y="2640"/>
              <a:ext cx="0" cy="144"/>
            </a:xfrm>
            <a:prstGeom prst="line">
              <a:avLst/>
            </a:prstGeom>
            <a:noFill/>
            <a:ln w="9525">
              <a:solidFill>
                <a:schemeClr val="tx1"/>
              </a:solidFill>
              <a:round/>
              <a:headEnd/>
              <a:tailEnd type="triangle" w="med" len="med"/>
            </a:ln>
          </p:spPr>
          <p:txBody>
            <a:bodyPr wrap="none" anchor="ctr"/>
            <a:lstStyle/>
            <a:p>
              <a:endParaRPr lang="en-US"/>
            </a:p>
          </p:txBody>
        </p:sp>
      </p:grpSp>
      <p:grpSp>
        <p:nvGrpSpPr>
          <p:cNvPr id="5" name="Group 97"/>
          <p:cNvGrpSpPr>
            <a:grpSpLocks/>
          </p:cNvGrpSpPr>
          <p:nvPr/>
        </p:nvGrpSpPr>
        <p:grpSpPr bwMode="auto">
          <a:xfrm>
            <a:off x="3276600" y="4419600"/>
            <a:ext cx="3200400" cy="1981200"/>
            <a:chOff x="1200" y="2832"/>
            <a:chExt cx="2016" cy="1248"/>
          </a:xfrm>
        </p:grpSpPr>
        <p:grpSp>
          <p:nvGrpSpPr>
            <p:cNvPr id="6" name="Group 98"/>
            <p:cNvGrpSpPr>
              <a:grpSpLocks/>
            </p:cNvGrpSpPr>
            <p:nvPr/>
          </p:nvGrpSpPr>
          <p:grpSpPr bwMode="auto">
            <a:xfrm>
              <a:off x="1200" y="2832"/>
              <a:ext cx="1440" cy="1248"/>
              <a:chOff x="3108" y="2256"/>
              <a:chExt cx="2148" cy="1872"/>
            </a:xfrm>
          </p:grpSpPr>
          <p:graphicFrame>
            <p:nvGraphicFramePr>
              <p:cNvPr id="1026" name="Object 99"/>
              <p:cNvGraphicFramePr>
                <a:graphicFrameLocks noChangeAspect="1"/>
              </p:cNvGraphicFramePr>
              <p:nvPr/>
            </p:nvGraphicFramePr>
            <p:xfrm>
              <a:off x="3108" y="2256"/>
              <a:ext cx="2148" cy="1872"/>
            </p:xfrm>
            <a:graphic>
              <a:graphicData uri="http://schemas.openxmlformats.org/presentationml/2006/ole">
                <p:oleObj spid="_x0000_s7170" name="Worksheet" r:id="rId5" imgW="3410407" imgH="2924556" progId="Excel.Sheet.8">
                  <p:embed/>
                </p:oleObj>
              </a:graphicData>
            </a:graphic>
          </p:graphicFrame>
          <p:sp>
            <p:nvSpPr>
              <p:cNvPr id="1130" name="Freeform 100"/>
              <p:cNvSpPr>
                <a:spLocks/>
              </p:cNvSpPr>
              <p:nvPr/>
            </p:nvSpPr>
            <p:spPr bwMode="auto">
              <a:xfrm>
                <a:off x="3638" y="2571"/>
                <a:ext cx="728" cy="896"/>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p:spPr>
            <p:txBody>
              <a:bodyPr wrap="none" anchor="ctr">
                <a:spAutoFit/>
              </a:bodyPr>
              <a:lstStyle/>
              <a:p>
                <a:endParaRPr lang="en-IN"/>
              </a:p>
            </p:txBody>
          </p:sp>
          <p:sp>
            <p:nvSpPr>
              <p:cNvPr id="1131" name="Freeform 101"/>
              <p:cNvSpPr>
                <a:spLocks/>
              </p:cNvSpPr>
              <p:nvPr/>
            </p:nvSpPr>
            <p:spPr bwMode="auto">
              <a:xfrm>
                <a:off x="4090" y="2934"/>
                <a:ext cx="802" cy="889"/>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p:spPr>
            <p:txBody>
              <a:bodyPr wrap="none" anchor="ctr">
                <a:spAutoFit/>
              </a:bodyPr>
              <a:lstStyle/>
              <a:p>
                <a:endParaRPr lang="en-IN"/>
              </a:p>
            </p:txBody>
          </p:sp>
        </p:grpSp>
        <p:sp>
          <p:nvSpPr>
            <p:cNvPr id="1129" name="Line 102"/>
            <p:cNvSpPr>
              <a:spLocks noChangeShapeType="1"/>
            </p:cNvSpPr>
            <p:nvPr/>
          </p:nvSpPr>
          <p:spPr bwMode="auto">
            <a:xfrm flipH="1">
              <a:off x="2784" y="3264"/>
              <a:ext cx="432" cy="0"/>
            </a:xfrm>
            <a:prstGeom prst="line">
              <a:avLst/>
            </a:prstGeom>
            <a:noFill/>
            <a:ln w="9525">
              <a:solidFill>
                <a:schemeClr val="tx1"/>
              </a:solidFill>
              <a:round/>
              <a:headEnd/>
              <a:tailEnd type="triangle" w="med" len="med"/>
            </a:ln>
          </p:spPr>
          <p:txBody>
            <a:bodyPr wrap="none" anchor="ctr"/>
            <a:lstStyle/>
            <a:p>
              <a:endParaRPr lang="en-US"/>
            </a:p>
          </p:txBody>
        </p:sp>
      </p:grpSp>
      <p:sp>
        <p:nvSpPr>
          <p:cNvPr id="1037" name="Rectangle 103"/>
          <p:cNvSpPr>
            <a:spLocks noChangeArrowheads="1"/>
          </p:cNvSpPr>
          <p:nvPr/>
        </p:nvSpPr>
        <p:spPr bwMode="auto">
          <a:xfrm>
            <a:off x="101600" y="2084388"/>
            <a:ext cx="2222500" cy="1990725"/>
          </a:xfrm>
          <a:prstGeom prst="rect">
            <a:avLst/>
          </a:prstGeom>
          <a:solidFill>
            <a:srgbClr val="FFFFFF"/>
          </a:solidFill>
          <a:ln w="0">
            <a:solidFill>
              <a:srgbClr val="000000"/>
            </a:solidFill>
            <a:miter lim="800000"/>
            <a:headEnd/>
            <a:tailEnd/>
          </a:ln>
        </p:spPr>
        <p:txBody>
          <a:bodyPr/>
          <a:lstStyle/>
          <a:p>
            <a:endParaRPr lang="en-IN"/>
          </a:p>
        </p:txBody>
      </p:sp>
      <p:sp>
        <p:nvSpPr>
          <p:cNvPr id="1038" name="Rectangle 104"/>
          <p:cNvSpPr>
            <a:spLocks noChangeArrowheads="1"/>
          </p:cNvSpPr>
          <p:nvPr/>
        </p:nvSpPr>
        <p:spPr bwMode="auto">
          <a:xfrm>
            <a:off x="314325" y="2225675"/>
            <a:ext cx="1906588" cy="1606550"/>
          </a:xfrm>
          <a:prstGeom prst="rect">
            <a:avLst/>
          </a:prstGeom>
          <a:solidFill>
            <a:srgbClr val="FFFFFF"/>
          </a:solidFill>
          <a:ln w="9525">
            <a:noFill/>
            <a:miter lim="800000"/>
            <a:headEnd/>
            <a:tailEnd/>
          </a:ln>
        </p:spPr>
        <p:txBody>
          <a:bodyPr/>
          <a:lstStyle/>
          <a:p>
            <a:endParaRPr lang="en-IN"/>
          </a:p>
        </p:txBody>
      </p:sp>
      <p:sp>
        <p:nvSpPr>
          <p:cNvPr id="1039" name="Line 105"/>
          <p:cNvSpPr>
            <a:spLocks noChangeShapeType="1"/>
          </p:cNvSpPr>
          <p:nvPr/>
        </p:nvSpPr>
        <p:spPr bwMode="auto">
          <a:xfrm>
            <a:off x="314325" y="3670300"/>
            <a:ext cx="1906588" cy="1588"/>
          </a:xfrm>
          <a:prstGeom prst="line">
            <a:avLst/>
          </a:prstGeom>
          <a:noFill/>
          <a:ln w="0">
            <a:solidFill>
              <a:srgbClr val="000000"/>
            </a:solidFill>
            <a:round/>
            <a:headEnd/>
            <a:tailEnd/>
          </a:ln>
        </p:spPr>
        <p:txBody>
          <a:bodyPr/>
          <a:lstStyle/>
          <a:p>
            <a:endParaRPr lang="en-US"/>
          </a:p>
        </p:txBody>
      </p:sp>
      <p:sp>
        <p:nvSpPr>
          <p:cNvPr id="1040" name="Line 106"/>
          <p:cNvSpPr>
            <a:spLocks noChangeShapeType="1"/>
          </p:cNvSpPr>
          <p:nvPr/>
        </p:nvSpPr>
        <p:spPr bwMode="auto">
          <a:xfrm>
            <a:off x="314325" y="3509963"/>
            <a:ext cx="1906588" cy="1587"/>
          </a:xfrm>
          <a:prstGeom prst="line">
            <a:avLst/>
          </a:prstGeom>
          <a:noFill/>
          <a:ln w="0">
            <a:solidFill>
              <a:srgbClr val="000000"/>
            </a:solidFill>
            <a:round/>
            <a:headEnd/>
            <a:tailEnd/>
          </a:ln>
        </p:spPr>
        <p:txBody>
          <a:bodyPr/>
          <a:lstStyle/>
          <a:p>
            <a:endParaRPr lang="en-US"/>
          </a:p>
        </p:txBody>
      </p:sp>
      <p:sp>
        <p:nvSpPr>
          <p:cNvPr id="1041" name="Line 107"/>
          <p:cNvSpPr>
            <a:spLocks noChangeShapeType="1"/>
          </p:cNvSpPr>
          <p:nvPr/>
        </p:nvSpPr>
        <p:spPr bwMode="auto">
          <a:xfrm>
            <a:off x="314325" y="3348038"/>
            <a:ext cx="1906588" cy="1587"/>
          </a:xfrm>
          <a:prstGeom prst="line">
            <a:avLst/>
          </a:prstGeom>
          <a:noFill/>
          <a:ln w="0">
            <a:solidFill>
              <a:srgbClr val="000000"/>
            </a:solidFill>
            <a:round/>
            <a:headEnd/>
            <a:tailEnd/>
          </a:ln>
        </p:spPr>
        <p:txBody>
          <a:bodyPr/>
          <a:lstStyle/>
          <a:p>
            <a:endParaRPr lang="en-US"/>
          </a:p>
        </p:txBody>
      </p:sp>
      <p:sp>
        <p:nvSpPr>
          <p:cNvPr id="1042" name="Line 108"/>
          <p:cNvSpPr>
            <a:spLocks noChangeShapeType="1"/>
          </p:cNvSpPr>
          <p:nvPr/>
        </p:nvSpPr>
        <p:spPr bwMode="auto">
          <a:xfrm>
            <a:off x="314325" y="3187700"/>
            <a:ext cx="1906588" cy="1588"/>
          </a:xfrm>
          <a:prstGeom prst="line">
            <a:avLst/>
          </a:prstGeom>
          <a:noFill/>
          <a:ln w="0">
            <a:solidFill>
              <a:srgbClr val="000000"/>
            </a:solidFill>
            <a:round/>
            <a:headEnd/>
            <a:tailEnd/>
          </a:ln>
        </p:spPr>
        <p:txBody>
          <a:bodyPr/>
          <a:lstStyle/>
          <a:p>
            <a:endParaRPr lang="en-US"/>
          </a:p>
        </p:txBody>
      </p:sp>
      <p:sp>
        <p:nvSpPr>
          <p:cNvPr id="1043" name="Line 109"/>
          <p:cNvSpPr>
            <a:spLocks noChangeShapeType="1"/>
          </p:cNvSpPr>
          <p:nvPr/>
        </p:nvSpPr>
        <p:spPr bwMode="auto">
          <a:xfrm>
            <a:off x="314325" y="3025775"/>
            <a:ext cx="1906588" cy="1588"/>
          </a:xfrm>
          <a:prstGeom prst="line">
            <a:avLst/>
          </a:prstGeom>
          <a:noFill/>
          <a:ln w="0">
            <a:solidFill>
              <a:srgbClr val="000000"/>
            </a:solidFill>
            <a:round/>
            <a:headEnd/>
            <a:tailEnd/>
          </a:ln>
        </p:spPr>
        <p:txBody>
          <a:bodyPr/>
          <a:lstStyle/>
          <a:p>
            <a:endParaRPr lang="en-US"/>
          </a:p>
        </p:txBody>
      </p:sp>
      <p:sp>
        <p:nvSpPr>
          <p:cNvPr id="1044" name="Line 110"/>
          <p:cNvSpPr>
            <a:spLocks noChangeShapeType="1"/>
          </p:cNvSpPr>
          <p:nvPr/>
        </p:nvSpPr>
        <p:spPr bwMode="auto">
          <a:xfrm>
            <a:off x="314325" y="2870200"/>
            <a:ext cx="1906588" cy="1588"/>
          </a:xfrm>
          <a:prstGeom prst="line">
            <a:avLst/>
          </a:prstGeom>
          <a:noFill/>
          <a:ln w="0">
            <a:solidFill>
              <a:srgbClr val="000000"/>
            </a:solidFill>
            <a:round/>
            <a:headEnd/>
            <a:tailEnd/>
          </a:ln>
        </p:spPr>
        <p:txBody>
          <a:bodyPr/>
          <a:lstStyle/>
          <a:p>
            <a:endParaRPr lang="en-US"/>
          </a:p>
        </p:txBody>
      </p:sp>
      <p:sp>
        <p:nvSpPr>
          <p:cNvPr id="1045" name="Line 111"/>
          <p:cNvSpPr>
            <a:spLocks noChangeShapeType="1"/>
          </p:cNvSpPr>
          <p:nvPr/>
        </p:nvSpPr>
        <p:spPr bwMode="auto">
          <a:xfrm>
            <a:off x="314325" y="2709863"/>
            <a:ext cx="1906588" cy="1587"/>
          </a:xfrm>
          <a:prstGeom prst="line">
            <a:avLst/>
          </a:prstGeom>
          <a:noFill/>
          <a:ln w="0">
            <a:solidFill>
              <a:srgbClr val="000000"/>
            </a:solidFill>
            <a:round/>
            <a:headEnd/>
            <a:tailEnd/>
          </a:ln>
        </p:spPr>
        <p:txBody>
          <a:bodyPr/>
          <a:lstStyle/>
          <a:p>
            <a:endParaRPr lang="en-US"/>
          </a:p>
        </p:txBody>
      </p:sp>
      <p:sp>
        <p:nvSpPr>
          <p:cNvPr id="1046" name="Line 112"/>
          <p:cNvSpPr>
            <a:spLocks noChangeShapeType="1"/>
          </p:cNvSpPr>
          <p:nvPr/>
        </p:nvSpPr>
        <p:spPr bwMode="auto">
          <a:xfrm>
            <a:off x="314325" y="2547938"/>
            <a:ext cx="1906588" cy="1587"/>
          </a:xfrm>
          <a:prstGeom prst="line">
            <a:avLst/>
          </a:prstGeom>
          <a:noFill/>
          <a:ln w="0">
            <a:solidFill>
              <a:srgbClr val="000000"/>
            </a:solidFill>
            <a:round/>
            <a:headEnd/>
            <a:tailEnd/>
          </a:ln>
        </p:spPr>
        <p:txBody>
          <a:bodyPr/>
          <a:lstStyle/>
          <a:p>
            <a:endParaRPr lang="en-US"/>
          </a:p>
        </p:txBody>
      </p:sp>
      <p:sp>
        <p:nvSpPr>
          <p:cNvPr id="1047" name="Line 113"/>
          <p:cNvSpPr>
            <a:spLocks noChangeShapeType="1"/>
          </p:cNvSpPr>
          <p:nvPr/>
        </p:nvSpPr>
        <p:spPr bwMode="auto">
          <a:xfrm>
            <a:off x="314325" y="2387600"/>
            <a:ext cx="1906588" cy="1588"/>
          </a:xfrm>
          <a:prstGeom prst="line">
            <a:avLst/>
          </a:prstGeom>
          <a:noFill/>
          <a:ln w="0">
            <a:solidFill>
              <a:srgbClr val="000000"/>
            </a:solidFill>
            <a:round/>
            <a:headEnd/>
            <a:tailEnd/>
          </a:ln>
        </p:spPr>
        <p:txBody>
          <a:bodyPr/>
          <a:lstStyle/>
          <a:p>
            <a:endParaRPr lang="en-US"/>
          </a:p>
        </p:txBody>
      </p:sp>
      <p:sp>
        <p:nvSpPr>
          <p:cNvPr id="1048" name="Line 114"/>
          <p:cNvSpPr>
            <a:spLocks noChangeShapeType="1"/>
          </p:cNvSpPr>
          <p:nvPr/>
        </p:nvSpPr>
        <p:spPr bwMode="auto">
          <a:xfrm>
            <a:off x="314325" y="2225675"/>
            <a:ext cx="1906588" cy="1588"/>
          </a:xfrm>
          <a:prstGeom prst="line">
            <a:avLst/>
          </a:prstGeom>
          <a:noFill/>
          <a:ln w="0">
            <a:solidFill>
              <a:srgbClr val="000000"/>
            </a:solidFill>
            <a:round/>
            <a:headEnd/>
            <a:tailEnd/>
          </a:ln>
        </p:spPr>
        <p:txBody>
          <a:bodyPr/>
          <a:lstStyle/>
          <a:p>
            <a:endParaRPr lang="en-US"/>
          </a:p>
        </p:txBody>
      </p:sp>
      <p:sp>
        <p:nvSpPr>
          <p:cNvPr id="1049" name="Line 115"/>
          <p:cNvSpPr>
            <a:spLocks noChangeShapeType="1"/>
          </p:cNvSpPr>
          <p:nvPr/>
        </p:nvSpPr>
        <p:spPr bwMode="auto">
          <a:xfrm>
            <a:off x="506413" y="2225675"/>
            <a:ext cx="1587" cy="1606550"/>
          </a:xfrm>
          <a:prstGeom prst="line">
            <a:avLst/>
          </a:prstGeom>
          <a:noFill/>
          <a:ln w="0">
            <a:solidFill>
              <a:srgbClr val="000000"/>
            </a:solidFill>
            <a:round/>
            <a:headEnd/>
            <a:tailEnd/>
          </a:ln>
        </p:spPr>
        <p:txBody>
          <a:bodyPr/>
          <a:lstStyle/>
          <a:p>
            <a:endParaRPr lang="en-US"/>
          </a:p>
        </p:txBody>
      </p:sp>
      <p:sp>
        <p:nvSpPr>
          <p:cNvPr id="1050" name="Line 116"/>
          <p:cNvSpPr>
            <a:spLocks noChangeShapeType="1"/>
          </p:cNvSpPr>
          <p:nvPr/>
        </p:nvSpPr>
        <p:spPr bwMode="auto">
          <a:xfrm>
            <a:off x="692150" y="2225675"/>
            <a:ext cx="1588" cy="1606550"/>
          </a:xfrm>
          <a:prstGeom prst="line">
            <a:avLst/>
          </a:prstGeom>
          <a:noFill/>
          <a:ln w="0">
            <a:solidFill>
              <a:srgbClr val="000000"/>
            </a:solidFill>
            <a:round/>
            <a:headEnd/>
            <a:tailEnd/>
          </a:ln>
        </p:spPr>
        <p:txBody>
          <a:bodyPr/>
          <a:lstStyle/>
          <a:p>
            <a:endParaRPr lang="en-US"/>
          </a:p>
        </p:txBody>
      </p:sp>
      <p:sp>
        <p:nvSpPr>
          <p:cNvPr id="1051" name="Line 117"/>
          <p:cNvSpPr>
            <a:spLocks noChangeShapeType="1"/>
          </p:cNvSpPr>
          <p:nvPr/>
        </p:nvSpPr>
        <p:spPr bwMode="auto">
          <a:xfrm>
            <a:off x="885825" y="2225675"/>
            <a:ext cx="1588" cy="1606550"/>
          </a:xfrm>
          <a:prstGeom prst="line">
            <a:avLst/>
          </a:prstGeom>
          <a:noFill/>
          <a:ln w="0">
            <a:solidFill>
              <a:srgbClr val="000000"/>
            </a:solidFill>
            <a:round/>
            <a:headEnd/>
            <a:tailEnd/>
          </a:ln>
        </p:spPr>
        <p:txBody>
          <a:bodyPr/>
          <a:lstStyle/>
          <a:p>
            <a:endParaRPr lang="en-US"/>
          </a:p>
        </p:txBody>
      </p:sp>
      <p:sp>
        <p:nvSpPr>
          <p:cNvPr id="1052" name="Line 118"/>
          <p:cNvSpPr>
            <a:spLocks noChangeShapeType="1"/>
          </p:cNvSpPr>
          <p:nvPr/>
        </p:nvSpPr>
        <p:spPr bwMode="auto">
          <a:xfrm>
            <a:off x="1077913" y="2225675"/>
            <a:ext cx="1587" cy="1606550"/>
          </a:xfrm>
          <a:prstGeom prst="line">
            <a:avLst/>
          </a:prstGeom>
          <a:noFill/>
          <a:ln w="0">
            <a:solidFill>
              <a:srgbClr val="000000"/>
            </a:solidFill>
            <a:round/>
            <a:headEnd/>
            <a:tailEnd/>
          </a:ln>
        </p:spPr>
        <p:txBody>
          <a:bodyPr/>
          <a:lstStyle/>
          <a:p>
            <a:endParaRPr lang="en-US"/>
          </a:p>
        </p:txBody>
      </p:sp>
      <p:sp>
        <p:nvSpPr>
          <p:cNvPr id="1053" name="Line 119"/>
          <p:cNvSpPr>
            <a:spLocks noChangeShapeType="1"/>
          </p:cNvSpPr>
          <p:nvPr/>
        </p:nvSpPr>
        <p:spPr bwMode="auto">
          <a:xfrm>
            <a:off x="1270000" y="2225675"/>
            <a:ext cx="1588" cy="1606550"/>
          </a:xfrm>
          <a:prstGeom prst="line">
            <a:avLst/>
          </a:prstGeom>
          <a:noFill/>
          <a:ln w="0">
            <a:solidFill>
              <a:srgbClr val="000000"/>
            </a:solidFill>
            <a:round/>
            <a:headEnd/>
            <a:tailEnd/>
          </a:ln>
        </p:spPr>
        <p:txBody>
          <a:bodyPr/>
          <a:lstStyle/>
          <a:p>
            <a:endParaRPr lang="en-US"/>
          </a:p>
        </p:txBody>
      </p:sp>
      <p:sp>
        <p:nvSpPr>
          <p:cNvPr id="1054" name="Line 120"/>
          <p:cNvSpPr>
            <a:spLocks noChangeShapeType="1"/>
          </p:cNvSpPr>
          <p:nvPr/>
        </p:nvSpPr>
        <p:spPr bwMode="auto">
          <a:xfrm>
            <a:off x="1457325" y="2225675"/>
            <a:ext cx="1588" cy="1606550"/>
          </a:xfrm>
          <a:prstGeom prst="line">
            <a:avLst/>
          </a:prstGeom>
          <a:noFill/>
          <a:ln w="0">
            <a:solidFill>
              <a:srgbClr val="000000"/>
            </a:solidFill>
            <a:round/>
            <a:headEnd/>
            <a:tailEnd/>
          </a:ln>
        </p:spPr>
        <p:txBody>
          <a:bodyPr/>
          <a:lstStyle/>
          <a:p>
            <a:endParaRPr lang="en-US"/>
          </a:p>
        </p:txBody>
      </p:sp>
      <p:sp>
        <p:nvSpPr>
          <p:cNvPr id="1055" name="Line 121"/>
          <p:cNvSpPr>
            <a:spLocks noChangeShapeType="1"/>
          </p:cNvSpPr>
          <p:nvPr/>
        </p:nvSpPr>
        <p:spPr bwMode="auto">
          <a:xfrm>
            <a:off x="1649413" y="2225675"/>
            <a:ext cx="1587" cy="1606550"/>
          </a:xfrm>
          <a:prstGeom prst="line">
            <a:avLst/>
          </a:prstGeom>
          <a:noFill/>
          <a:ln w="0">
            <a:solidFill>
              <a:srgbClr val="000000"/>
            </a:solidFill>
            <a:round/>
            <a:headEnd/>
            <a:tailEnd/>
          </a:ln>
        </p:spPr>
        <p:txBody>
          <a:bodyPr/>
          <a:lstStyle/>
          <a:p>
            <a:endParaRPr lang="en-US"/>
          </a:p>
        </p:txBody>
      </p:sp>
      <p:sp>
        <p:nvSpPr>
          <p:cNvPr id="1056" name="Line 122"/>
          <p:cNvSpPr>
            <a:spLocks noChangeShapeType="1"/>
          </p:cNvSpPr>
          <p:nvPr/>
        </p:nvSpPr>
        <p:spPr bwMode="auto">
          <a:xfrm>
            <a:off x="1841500" y="2225675"/>
            <a:ext cx="1588" cy="1606550"/>
          </a:xfrm>
          <a:prstGeom prst="line">
            <a:avLst/>
          </a:prstGeom>
          <a:noFill/>
          <a:ln w="0">
            <a:solidFill>
              <a:srgbClr val="000000"/>
            </a:solidFill>
            <a:round/>
            <a:headEnd/>
            <a:tailEnd/>
          </a:ln>
        </p:spPr>
        <p:txBody>
          <a:bodyPr/>
          <a:lstStyle/>
          <a:p>
            <a:endParaRPr lang="en-US"/>
          </a:p>
        </p:txBody>
      </p:sp>
      <p:sp>
        <p:nvSpPr>
          <p:cNvPr id="1057" name="Line 123"/>
          <p:cNvSpPr>
            <a:spLocks noChangeShapeType="1"/>
          </p:cNvSpPr>
          <p:nvPr/>
        </p:nvSpPr>
        <p:spPr bwMode="auto">
          <a:xfrm>
            <a:off x="2028825" y="2225675"/>
            <a:ext cx="1588" cy="1606550"/>
          </a:xfrm>
          <a:prstGeom prst="line">
            <a:avLst/>
          </a:prstGeom>
          <a:noFill/>
          <a:ln w="0">
            <a:solidFill>
              <a:srgbClr val="000000"/>
            </a:solidFill>
            <a:round/>
            <a:headEnd/>
            <a:tailEnd/>
          </a:ln>
        </p:spPr>
        <p:txBody>
          <a:bodyPr/>
          <a:lstStyle/>
          <a:p>
            <a:endParaRPr lang="en-US"/>
          </a:p>
        </p:txBody>
      </p:sp>
      <p:sp>
        <p:nvSpPr>
          <p:cNvPr id="1058" name="Line 124"/>
          <p:cNvSpPr>
            <a:spLocks noChangeShapeType="1"/>
          </p:cNvSpPr>
          <p:nvPr/>
        </p:nvSpPr>
        <p:spPr bwMode="auto">
          <a:xfrm>
            <a:off x="2220913" y="2225675"/>
            <a:ext cx="1587" cy="1606550"/>
          </a:xfrm>
          <a:prstGeom prst="line">
            <a:avLst/>
          </a:prstGeom>
          <a:noFill/>
          <a:ln w="0">
            <a:solidFill>
              <a:srgbClr val="000000"/>
            </a:solidFill>
            <a:round/>
            <a:headEnd/>
            <a:tailEnd/>
          </a:ln>
        </p:spPr>
        <p:txBody>
          <a:bodyPr/>
          <a:lstStyle/>
          <a:p>
            <a:endParaRPr lang="en-US"/>
          </a:p>
        </p:txBody>
      </p:sp>
      <p:sp>
        <p:nvSpPr>
          <p:cNvPr id="1059" name="Rectangle 125"/>
          <p:cNvSpPr>
            <a:spLocks noChangeArrowheads="1"/>
          </p:cNvSpPr>
          <p:nvPr/>
        </p:nvSpPr>
        <p:spPr bwMode="auto">
          <a:xfrm>
            <a:off x="314325" y="2225675"/>
            <a:ext cx="1906588" cy="1606550"/>
          </a:xfrm>
          <a:prstGeom prst="rect">
            <a:avLst/>
          </a:prstGeom>
          <a:noFill/>
          <a:ln w="6350">
            <a:solidFill>
              <a:srgbClr val="000000"/>
            </a:solidFill>
            <a:miter lim="800000"/>
            <a:headEnd/>
            <a:tailEnd/>
          </a:ln>
        </p:spPr>
        <p:txBody>
          <a:bodyPr/>
          <a:lstStyle/>
          <a:p>
            <a:endParaRPr lang="en-IN"/>
          </a:p>
        </p:txBody>
      </p:sp>
      <p:sp>
        <p:nvSpPr>
          <p:cNvPr id="1060" name="Line 126"/>
          <p:cNvSpPr>
            <a:spLocks noChangeShapeType="1"/>
          </p:cNvSpPr>
          <p:nvPr/>
        </p:nvSpPr>
        <p:spPr bwMode="auto">
          <a:xfrm>
            <a:off x="314325" y="2225675"/>
            <a:ext cx="1588" cy="1606550"/>
          </a:xfrm>
          <a:prstGeom prst="line">
            <a:avLst/>
          </a:prstGeom>
          <a:noFill/>
          <a:ln w="0">
            <a:solidFill>
              <a:srgbClr val="000000"/>
            </a:solidFill>
            <a:round/>
            <a:headEnd/>
            <a:tailEnd/>
          </a:ln>
        </p:spPr>
        <p:txBody>
          <a:bodyPr/>
          <a:lstStyle/>
          <a:p>
            <a:endParaRPr lang="en-US"/>
          </a:p>
        </p:txBody>
      </p:sp>
      <p:sp>
        <p:nvSpPr>
          <p:cNvPr id="1061" name="Line 127"/>
          <p:cNvSpPr>
            <a:spLocks noChangeShapeType="1"/>
          </p:cNvSpPr>
          <p:nvPr/>
        </p:nvSpPr>
        <p:spPr bwMode="auto">
          <a:xfrm>
            <a:off x="295275" y="3832225"/>
            <a:ext cx="19050" cy="1588"/>
          </a:xfrm>
          <a:prstGeom prst="line">
            <a:avLst/>
          </a:prstGeom>
          <a:noFill/>
          <a:ln w="0">
            <a:solidFill>
              <a:srgbClr val="000000"/>
            </a:solidFill>
            <a:round/>
            <a:headEnd/>
            <a:tailEnd/>
          </a:ln>
        </p:spPr>
        <p:txBody>
          <a:bodyPr/>
          <a:lstStyle/>
          <a:p>
            <a:endParaRPr lang="en-US"/>
          </a:p>
        </p:txBody>
      </p:sp>
      <p:sp>
        <p:nvSpPr>
          <p:cNvPr id="1062" name="Line 128"/>
          <p:cNvSpPr>
            <a:spLocks noChangeShapeType="1"/>
          </p:cNvSpPr>
          <p:nvPr/>
        </p:nvSpPr>
        <p:spPr bwMode="auto">
          <a:xfrm>
            <a:off x="295275" y="3670300"/>
            <a:ext cx="19050" cy="1588"/>
          </a:xfrm>
          <a:prstGeom prst="line">
            <a:avLst/>
          </a:prstGeom>
          <a:noFill/>
          <a:ln w="0">
            <a:solidFill>
              <a:srgbClr val="000000"/>
            </a:solidFill>
            <a:round/>
            <a:headEnd/>
            <a:tailEnd/>
          </a:ln>
        </p:spPr>
        <p:txBody>
          <a:bodyPr/>
          <a:lstStyle/>
          <a:p>
            <a:endParaRPr lang="en-US"/>
          </a:p>
        </p:txBody>
      </p:sp>
      <p:sp>
        <p:nvSpPr>
          <p:cNvPr id="1063" name="Line 129"/>
          <p:cNvSpPr>
            <a:spLocks noChangeShapeType="1"/>
          </p:cNvSpPr>
          <p:nvPr/>
        </p:nvSpPr>
        <p:spPr bwMode="auto">
          <a:xfrm>
            <a:off x="295275" y="3509963"/>
            <a:ext cx="19050" cy="1587"/>
          </a:xfrm>
          <a:prstGeom prst="line">
            <a:avLst/>
          </a:prstGeom>
          <a:noFill/>
          <a:ln w="0">
            <a:solidFill>
              <a:srgbClr val="000000"/>
            </a:solidFill>
            <a:round/>
            <a:headEnd/>
            <a:tailEnd/>
          </a:ln>
        </p:spPr>
        <p:txBody>
          <a:bodyPr/>
          <a:lstStyle/>
          <a:p>
            <a:endParaRPr lang="en-US"/>
          </a:p>
        </p:txBody>
      </p:sp>
      <p:sp>
        <p:nvSpPr>
          <p:cNvPr id="1064" name="Line 130"/>
          <p:cNvSpPr>
            <a:spLocks noChangeShapeType="1"/>
          </p:cNvSpPr>
          <p:nvPr/>
        </p:nvSpPr>
        <p:spPr bwMode="auto">
          <a:xfrm>
            <a:off x="295275" y="3348038"/>
            <a:ext cx="19050" cy="1587"/>
          </a:xfrm>
          <a:prstGeom prst="line">
            <a:avLst/>
          </a:prstGeom>
          <a:noFill/>
          <a:ln w="0">
            <a:solidFill>
              <a:srgbClr val="000000"/>
            </a:solidFill>
            <a:round/>
            <a:headEnd/>
            <a:tailEnd/>
          </a:ln>
        </p:spPr>
        <p:txBody>
          <a:bodyPr/>
          <a:lstStyle/>
          <a:p>
            <a:endParaRPr lang="en-US"/>
          </a:p>
        </p:txBody>
      </p:sp>
      <p:sp>
        <p:nvSpPr>
          <p:cNvPr id="1065" name="Line 131"/>
          <p:cNvSpPr>
            <a:spLocks noChangeShapeType="1"/>
          </p:cNvSpPr>
          <p:nvPr/>
        </p:nvSpPr>
        <p:spPr bwMode="auto">
          <a:xfrm>
            <a:off x="295275" y="3187700"/>
            <a:ext cx="19050" cy="1588"/>
          </a:xfrm>
          <a:prstGeom prst="line">
            <a:avLst/>
          </a:prstGeom>
          <a:noFill/>
          <a:ln w="0">
            <a:solidFill>
              <a:srgbClr val="000000"/>
            </a:solidFill>
            <a:round/>
            <a:headEnd/>
            <a:tailEnd/>
          </a:ln>
        </p:spPr>
        <p:txBody>
          <a:bodyPr/>
          <a:lstStyle/>
          <a:p>
            <a:endParaRPr lang="en-US"/>
          </a:p>
        </p:txBody>
      </p:sp>
      <p:sp>
        <p:nvSpPr>
          <p:cNvPr id="1066" name="Line 132"/>
          <p:cNvSpPr>
            <a:spLocks noChangeShapeType="1"/>
          </p:cNvSpPr>
          <p:nvPr/>
        </p:nvSpPr>
        <p:spPr bwMode="auto">
          <a:xfrm>
            <a:off x="295275" y="3025775"/>
            <a:ext cx="19050" cy="1588"/>
          </a:xfrm>
          <a:prstGeom prst="line">
            <a:avLst/>
          </a:prstGeom>
          <a:noFill/>
          <a:ln w="0">
            <a:solidFill>
              <a:srgbClr val="000000"/>
            </a:solidFill>
            <a:round/>
            <a:headEnd/>
            <a:tailEnd/>
          </a:ln>
        </p:spPr>
        <p:txBody>
          <a:bodyPr/>
          <a:lstStyle/>
          <a:p>
            <a:endParaRPr lang="en-US"/>
          </a:p>
        </p:txBody>
      </p:sp>
      <p:sp>
        <p:nvSpPr>
          <p:cNvPr id="1067" name="Line 133"/>
          <p:cNvSpPr>
            <a:spLocks noChangeShapeType="1"/>
          </p:cNvSpPr>
          <p:nvPr/>
        </p:nvSpPr>
        <p:spPr bwMode="auto">
          <a:xfrm>
            <a:off x="295275" y="2870200"/>
            <a:ext cx="19050" cy="1588"/>
          </a:xfrm>
          <a:prstGeom prst="line">
            <a:avLst/>
          </a:prstGeom>
          <a:noFill/>
          <a:ln w="0">
            <a:solidFill>
              <a:srgbClr val="000000"/>
            </a:solidFill>
            <a:round/>
            <a:headEnd/>
            <a:tailEnd/>
          </a:ln>
        </p:spPr>
        <p:txBody>
          <a:bodyPr/>
          <a:lstStyle/>
          <a:p>
            <a:endParaRPr lang="en-US"/>
          </a:p>
        </p:txBody>
      </p:sp>
      <p:sp>
        <p:nvSpPr>
          <p:cNvPr id="1068" name="Line 134"/>
          <p:cNvSpPr>
            <a:spLocks noChangeShapeType="1"/>
          </p:cNvSpPr>
          <p:nvPr/>
        </p:nvSpPr>
        <p:spPr bwMode="auto">
          <a:xfrm>
            <a:off x="295275" y="2709863"/>
            <a:ext cx="19050" cy="1587"/>
          </a:xfrm>
          <a:prstGeom prst="line">
            <a:avLst/>
          </a:prstGeom>
          <a:noFill/>
          <a:ln w="0">
            <a:solidFill>
              <a:srgbClr val="000000"/>
            </a:solidFill>
            <a:round/>
            <a:headEnd/>
            <a:tailEnd/>
          </a:ln>
        </p:spPr>
        <p:txBody>
          <a:bodyPr/>
          <a:lstStyle/>
          <a:p>
            <a:endParaRPr lang="en-US"/>
          </a:p>
        </p:txBody>
      </p:sp>
      <p:sp>
        <p:nvSpPr>
          <p:cNvPr id="1069" name="Line 135"/>
          <p:cNvSpPr>
            <a:spLocks noChangeShapeType="1"/>
          </p:cNvSpPr>
          <p:nvPr/>
        </p:nvSpPr>
        <p:spPr bwMode="auto">
          <a:xfrm>
            <a:off x="295275" y="2547938"/>
            <a:ext cx="19050" cy="1587"/>
          </a:xfrm>
          <a:prstGeom prst="line">
            <a:avLst/>
          </a:prstGeom>
          <a:noFill/>
          <a:ln w="0">
            <a:solidFill>
              <a:srgbClr val="000000"/>
            </a:solidFill>
            <a:round/>
            <a:headEnd/>
            <a:tailEnd/>
          </a:ln>
        </p:spPr>
        <p:txBody>
          <a:bodyPr/>
          <a:lstStyle/>
          <a:p>
            <a:endParaRPr lang="en-US"/>
          </a:p>
        </p:txBody>
      </p:sp>
      <p:sp>
        <p:nvSpPr>
          <p:cNvPr id="1070" name="Line 136"/>
          <p:cNvSpPr>
            <a:spLocks noChangeShapeType="1"/>
          </p:cNvSpPr>
          <p:nvPr/>
        </p:nvSpPr>
        <p:spPr bwMode="auto">
          <a:xfrm>
            <a:off x="295275" y="2387600"/>
            <a:ext cx="19050" cy="1588"/>
          </a:xfrm>
          <a:prstGeom prst="line">
            <a:avLst/>
          </a:prstGeom>
          <a:noFill/>
          <a:ln w="0">
            <a:solidFill>
              <a:srgbClr val="000000"/>
            </a:solidFill>
            <a:round/>
            <a:headEnd/>
            <a:tailEnd/>
          </a:ln>
        </p:spPr>
        <p:txBody>
          <a:bodyPr/>
          <a:lstStyle/>
          <a:p>
            <a:endParaRPr lang="en-US"/>
          </a:p>
        </p:txBody>
      </p:sp>
      <p:sp>
        <p:nvSpPr>
          <p:cNvPr id="1071" name="Line 137"/>
          <p:cNvSpPr>
            <a:spLocks noChangeShapeType="1"/>
          </p:cNvSpPr>
          <p:nvPr/>
        </p:nvSpPr>
        <p:spPr bwMode="auto">
          <a:xfrm>
            <a:off x="295275" y="2225675"/>
            <a:ext cx="19050" cy="1588"/>
          </a:xfrm>
          <a:prstGeom prst="line">
            <a:avLst/>
          </a:prstGeom>
          <a:noFill/>
          <a:ln w="0">
            <a:solidFill>
              <a:srgbClr val="000000"/>
            </a:solidFill>
            <a:round/>
            <a:headEnd/>
            <a:tailEnd/>
          </a:ln>
        </p:spPr>
        <p:txBody>
          <a:bodyPr/>
          <a:lstStyle/>
          <a:p>
            <a:endParaRPr lang="en-US"/>
          </a:p>
        </p:txBody>
      </p:sp>
      <p:sp>
        <p:nvSpPr>
          <p:cNvPr id="1072" name="Line 138"/>
          <p:cNvSpPr>
            <a:spLocks noChangeShapeType="1"/>
          </p:cNvSpPr>
          <p:nvPr/>
        </p:nvSpPr>
        <p:spPr bwMode="auto">
          <a:xfrm>
            <a:off x="314325" y="3832225"/>
            <a:ext cx="1906588" cy="1588"/>
          </a:xfrm>
          <a:prstGeom prst="line">
            <a:avLst/>
          </a:prstGeom>
          <a:noFill/>
          <a:ln w="0">
            <a:solidFill>
              <a:srgbClr val="000000"/>
            </a:solidFill>
            <a:round/>
            <a:headEnd/>
            <a:tailEnd/>
          </a:ln>
        </p:spPr>
        <p:txBody>
          <a:bodyPr/>
          <a:lstStyle/>
          <a:p>
            <a:endParaRPr lang="en-US"/>
          </a:p>
        </p:txBody>
      </p:sp>
      <p:sp>
        <p:nvSpPr>
          <p:cNvPr id="1073" name="Line 139"/>
          <p:cNvSpPr>
            <a:spLocks noChangeShapeType="1"/>
          </p:cNvSpPr>
          <p:nvPr/>
        </p:nvSpPr>
        <p:spPr bwMode="auto">
          <a:xfrm flipV="1">
            <a:off x="314325" y="3832225"/>
            <a:ext cx="1588" cy="20638"/>
          </a:xfrm>
          <a:prstGeom prst="line">
            <a:avLst/>
          </a:prstGeom>
          <a:noFill/>
          <a:ln w="0">
            <a:solidFill>
              <a:srgbClr val="000000"/>
            </a:solidFill>
            <a:round/>
            <a:headEnd/>
            <a:tailEnd/>
          </a:ln>
        </p:spPr>
        <p:txBody>
          <a:bodyPr/>
          <a:lstStyle/>
          <a:p>
            <a:endParaRPr lang="en-US"/>
          </a:p>
        </p:txBody>
      </p:sp>
      <p:sp>
        <p:nvSpPr>
          <p:cNvPr id="1074" name="Line 140"/>
          <p:cNvSpPr>
            <a:spLocks noChangeShapeType="1"/>
          </p:cNvSpPr>
          <p:nvPr/>
        </p:nvSpPr>
        <p:spPr bwMode="auto">
          <a:xfrm flipV="1">
            <a:off x="506413" y="3832225"/>
            <a:ext cx="1587" cy="20638"/>
          </a:xfrm>
          <a:prstGeom prst="line">
            <a:avLst/>
          </a:prstGeom>
          <a:noFill/>
          <a:ln w="0">
            <a:solidFill>
              <a:srgbClr val="000000"/>
            </a:solidFill>
            <a:round/>
            <a:headEnd/>
            <a:tailEnd/>
          </a:ln>
        </p:spPr>
        <p:txBody>
          <a:bodyPr/>
          <a:lstStyle/>
          <a:p>
            <a:endParaRPr lang="en-US"/>
          </a:p>
        </p:txBody>
      </p:sp>
      <p:sp>
        <p:nvSpPr>
          <p:cNvPr id="1075" name="Line 141"/>
          <p:cNvSpPr>
            <a:spLocks noChangeShapeType="1"/>
          </p:cNvSpPr>
          <p:nvPr/>
        </p:nvSpPr>
        <p:spPr bwMode="auto">
          <a:xfrm flipV="1">
            <a:off x="692150" y="3832225"/>
            <a:ext cx="1588" cy="20638"/>
          </a:xfrm>
          <a:prstGeom prst="line">
            <a:avLst/>
          </a:prstGeom>
          <a:noFill/>
          <a:ln w="0">
            <a:solidFill>
              <a:srgbClr val="000000"/>
            </a:solidFill>
            <a:round/>
            <a:headEnd/>
            <a:tailEnd/>
          </a:ln>
        </p:spPr>
        <p:txBody>
          <a:bodyPr/>
          <a:lstStyle/>
          <a:p>
            <a:endParaRPr lang="en-US"/>
          </a:p>
        </p:txBody>
      </p:sp>
      <p:sp>
        <p:nvSpPr>
          <p:cNvPr id="1076" name="Line 142"/>
          <p:cNvSpPr>
            <a:spLocks noChangeShapeType="1"/>
          </p:cNvSpPr>
          <p:nvPr/>
        </p:nvSpPr>
        <p:spPr bwMode="auto">
          <a:xfrm flipV="1">
            <a:off x="885825" y="3832225"/>
            <a:ext cx="1588" cy="20638"/>
          </a:xfrm>
          <a:prstGeom prst="line">
            <a:avLst/>
          </a:prstGeom>
          <a:noFill/>
          <a:ln w="0">
            <a:solidFill>
              <a:srgbClr val="000000"/>
            </a:solidFill>
            <a:round/>
            <a:headEnd/>
            <a:tailEnd/>
          </a:ln>
        </p:spPr>
        <p:txBody>
          <a:bodyPr/>
          <a:lstStyle/>
          <a:p>
            <a:endParaRPr lang="en-US"/>
          </a:p>
        </p:txBody>
      </p:sp>
      <p:sp>
        <p:nvSpPr>
          <p:cNvPr id="1077" name="Line 143"/>
          <p:cNvSpPr>
            <a:spLocks noChangeShapeType="1"/>
          </p:cNvSpPr>
          <p:nvPr/>
        </p:nvSpPr>
        <p:spPr bwMode="auto">
          <a:xfrm flipV="1">
            <a:off x="1077913" y="3832225"/>
            <a:ext cx="1587" cy="20638"/>
          </a:xfrm>
          <a:prstGeom prst="line">
            <a:avLst/>
          </a:prstGeom>
          <a:noFill/>
          <a:ln w="0">
            <a:solidFill>
              <a:srgbClr val="000000"/>
            </a:solidFill>
            <a:round/>
            <a:headEnd/>
            <a:tailEnd/>
          </a:ln>
        </p:spPr>
        <p:txBody>
          <a:bodyPr/>
          <a:lstStyle/>
          <a:p>
            <a:endParaRPr lang="en-US"/>
          </a:p>
        </p:txBody>
      </p:sp>
      <p:sp>
        <p:nvSpPr>
          <p:cNvPr id="1078" name="Line 144"/>
          <p:cNvSpPr>
            <a:spLocks noChangeShapeType="1"/>
          </p:cNvSpPr>
          <p:nvPr/>
        </p:nvSpPr>
        <p:spPr bwMode="auto">
          <a:xfrm flipV="1">
            <a:off x="1270000" y="3832225"/>
            <a:ext cx="1588" cy="20638"/>
          </a:xfrm>
          <a:prstGeom prst="line">
            <a:avLst/>
          </a:prstGeom>
          <a:noFill/>
          <a:ln w="0">
            <a:solidFill>
              <a:srgbClr val="000000"/>
            </a:solidFill>
            <a:round/>
            <a:headEnd/>
            <a:tailEnd/>
          </a:ln>
        </p:spPr>
        <p:txBody>
          <a:bodyPr/>
          <a:lstStyle/>
          <a:p>
            <a:endParaRPr lang="en-US"/>
          </a:p>
        </p:txBody>
      </p:sp>
      <p:sp>
        <p:nvSpPr>
          <p:cNvPr id="1079" name="Line 145"/>
          <p:cNvSpPr>
            <a:spLocks noChangeShapeType="1"/>
          </p:cNvSpPr>
          <p:nvPr/>
        </p:nvSpPr>
        <p:spPr bwMode="auto">
          <a:xfrm flipV="1">
            <a:off x="1457325" y="3832225"/>
            <a:ext cx="1588" cy="20638"/>
          </a:xfrm>
          <a:prstGeom prst="line">
            <a:avLst/>
          </a:prstGeom>
          <a:noFill/>
          <a:ln w="0">
            <a:solidFill>
              <a:srgbClr val="000000"/>
            </a:solidFill>
            <a:round/>
            <a:headEnd/>
            <a:tailEnd/>
          </a:ln>
        </p:spPr>
        <p:txBody>
          <a:bodyPr/>
          <a:lstStyle/>
          <a:p>
            <a:endParaRPr lang="en-US"/>
          </a:p>
        </p:txBody>
      </p:sp>
      <p:sp>
        <p:nvSpPr>
          <p:cNvPr id="1080" name="Line 146"/>
          <p:cNvSpPr>
            <a:spLocks noChangeShapeType="1"/>
          </p:cNvSpPr>
          <p:nvPr/>
        </p:nvSpPr>
        <p:spPr bwMode="auto">
          <a:xfrm flipV="1">
            <a:off x="1649413" y="3832225"/>
            <a:ext cx="1587" cy="20638"/>
          </a:xfrm>
          <a:prstGeom prst="line">
            <a:avLst/>
          </a:prstGeom>
          <a:noFill/>
          <a:ln w="0">
            <a:solidFill>
              <a:srgbClr val="000000"/>
            </a:solidFill>
            <a:round/>
            <a:headEnd/>
            <a:tailEnd/>
          </a:ln>
        </p:spPr>
        <p:txBody>
          <a:bodyPr/>
          <a:lstStyle/>
          <a:p>
            <a:endParaRPr lang="en-US"/>
          </a:p>
        </p:txBody>
      </p:sp>
      <p:sp>
        <p:nvSpPr>
          <p:cNvPr id="1081" name="Line 147"/>
          <p:cNvSpPr>
            <a:spLocks noChangeShapeType="1"/>
          </p:cNvSpPr>
          <p:nvPr/>
        </p:nvSpPr>
        <p:spPr bwMode="auto">
          <a:xfrm flipV="1">
            <a:off x="1841500" y="3832225"/>
            <a:ext cx="1588" cy="20638"/>
          </a:xfrm>
          <a:prstGeom prst="line">
            <a:avLst/>
          </a:prstGeom>
          <a:noFill/>
          <a:ln w="0">
            <a:solidFill>
              <a:srgbClr val="000000"/>
            </a:solidFill>
            <a:round/>
            <a:headEnd/>
            <a:tailEnd/>
          </a:ln>
        </p:spPr>
        <p:txBody>
          <a:bodyPr/>
          <a:lstStyle/>
          <a:p>
            <a:endParaRPr lang="en-US"/>
          </a:p>
        </p:txBody>
      </p:sp>
      <p:sp>
        <p:nvSpPr>
          <p:cNvPr id="1082" name="Line 148"/>
          <p:cNvSpPr>
            <a:spLocks noChangeShapeType="1"/>
          </p:cNvSpPr>
          <p:nvPr/>
        </p:nvSpPr>
        <p:spPr bwMode="auto">
          <a:xfrm flipV="1">
            <a:off x="2028825" y="3832225"/>
            <a:ext cx="1588" cy="20638"/>
          </a:xfrm>
          <a:prstGeom prst="line">
            <a:avLst/>
          </a:prstGeom>
          <a:noFill/>
          <a:ln w="0">
            <a:solidFill>
              <a:srgbClr val="000000"/>
            </a:solidFill>
            <a:round/>
            <a:headEnd/>
            <a:tailEnd/>
          </a:ln>
        </p:spPr>
        <p:txBody>
          <a:bodyPr/>
          <a:lstStyle/>
          <a:p>
            <a:endParaRPr lang="en-US"/>
          </a:p>
        </p:txBody>
      </p:sp>
      <p:sp>
        <p:nvSpPr>
          <p:cNvPr id="1083" name="Line 149"/>
          <p:cNvSpPr>
            <a:spLocks noChangeShapeType="1"/>
          </p:cNvSpPr>
          <p:nvPr/>
        </p:nvSpPr>
        <p:spPr bwMode="auto">
          <a:xfrm flipV="1">
            <a:off x="2220913" y="3832225"/>
            <a:ext cx="1587" cy="20638"/>
          </a:xfrm>
          <a:prstGeom prst="line">
            <a:avLst/>
          </a:prstGeom>
          <a:noFill/>
          <a:ln w="0">
            <a:solidFill>
              <a:srgbClr val="000000"/>
            </a:solidFill>
            <a:round/>
            <a:headEnd/>
            <a:tailEnd/>
          </a:ln>
        </p:spPr>
        <p:txBody>
          <a:bodyPr/>
          <a:lstStyle/>
          <a:p>
            <a:endParaRPr lang="en-US"/>
          </a:p>
        </p:txBody>
      </p:sp>
      <p:sp>
        <p:nvSpPr>
          <p:cNvPr id="1084" name="Freeform 150"/>
          <p:cNvSpPr>
            <a:spLocks/>
          </p:cNvSpPr>
          <p:nvPr/>
        </p:nvSpPr>
        <p:spPr bwMode="auto">
          <a:xfrm>
            <a:off x="839788" y="2824163"/>
            <a:ext cx="90487" cy="93662"/>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IN"/>
          </a:p>
        </p:txBody>
      </p:sp>
      <p:sp>
        <p:nvSpPr>
          <p:cNvPr id="1085" name="Freeform 151"/>
          <p:cNvSpPr>
            <a:spLocks/>
          </p:cNvSpPr>
          <p:nvPr/>
        </p:nvSpPr>
        <p:spPr bwMode="auto">
          <a:xfrm>
            <a:off x="1604963" y="3302000"/>
            <a:ext cx="88900" cy="93663"/>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1086" name="Freeform 152"/>
          <p:cNvSpPr>
            <a:spLocks/>
          </p:cNvSpPr>
          <p:nvPr/>
        </p:nvSpPr>
        <p:spPr bwMode="auto">
          <a:xfrm>
            <a:off x="1033463" y="2662238"/>
            <a:ext cx="88900" cy="93662"/>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IN"/>
          </a:p>
        </p:txBody>
      </p:sp>
      <p:sp>
        <p:nvSpPr>
          <p:cNvPr id="1087" name="Freeform 153"/>
          <p:cNvSpPr>
            <a:spLocks/>
          </p:cNvSpPr>
          <p:nvPr/>
        </p:nvSpPr>
        <p:spPr bwMode="auto">
          <a:xfrm>
            <a:off x="839788" y="2501900"/>
            <a:ext cx="90487" cy="93663"/>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IN"/>
          </a:p>
        </p:txBody>
      </p:sp>
      <p:sp>
        <p:nvSpPr>
          <p:cNvPr id="1088" name="Freeform 154"/>
          <p:cNvSpPr>
            <a:spLocks/>
          </p:cNvSpPr>
          <p:nvPr/>
        </p:nvSpPr>
        <p:spPr bwMode="auto">
          <a:xfrm>
            <a:off x="1797050" y="2984500"/>
            <a:ext cx="90488" cy="95250"/>
          </a:xfrm>
          <a:custGeom>
            <a:avLst/>
            <a:gdLst>
              <a:gd name="T0" fmla="*/ 2147483647 w 57"/>
              <a:gd name="T1" fmla="*/ 0 h 60"/>
              <a:gd name="T2" fmla="*/ 2147483647 w 57"/>
              <a:gd name="T3" fmla="*/ 2147483647 h 60"/>
              <a:gd name="T4" fmla="*/ 2147483647 w 57"/>
              <a:gd name="T5" fmla="*/ 2147483647 h 60"/>
              <a:gd name="T6" fmla="*/ 0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IN"/>
          </a:p>
        </p:txBody>
      </p:sp>
      <p:sp>
        <p:nvSpPr>
          <p:cNvPr id="1089" name="Freeform 155"/>
          <p:cNvSpPr>
            <a:spLocks/>
          </p:cNvSpPr>
          <p:nvPr/>
        </p:nvSpPr>
        <p:spPr bwMode="auto">
          <a:xfrm>
            <a:off x="1033463" y="2984500"/>
            <a:ext cx="88900" cy="95250"/>
          </a:xfrm>
          <a:custGeom>
            <a:avLst/>
            <a:gdLst>
              <a:gd name="T0" fmla="*/ 2147483647 w 56"/>
              <a:gd name="T1" fmla="*/ 0 h 60"/>
              <a:gd name="T2" fmla="*/ 2147483647 w 56"/>
              <a:gd name="T3" fmla="*/ 2147483647 h 60"/>
              <a:gd name="T4" fmla="*/ 2147483647 w 56"/>
              <a:gd name="T5" fmla="*/ 2147483647 h 60"/>
              <a:gd name="T6" fmla="*/ 0 w 56"/>
              <a:gd name="T7" fmla="*/ 2147483647 h 60"/>
              <a:gd name="T8" fmla="*/ 2147483647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IN"/>
          </a:p>
        </p:txBody>
      </p:sp>
      <p:sp>
        <p:nvSpPr>
          <p:cNvPr id="1090" name="Freeform 156"/>
          <p:cNvSpPr>
            <a:spLocks/>
          </p:cNvSpPr>
          <p:nvPr/>
        </p:nvSpPr>
        <p:spPr bwMode="auto">
          <a:xfrm>
            <a:off x="1225550" y="3624263"/>
            <a:ext cx="90488" cy="93662"/>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1091" name="Freeform 157"/>
          <p:cNvSpPr>
            <a:spLocks/>
          </p:cNvSpPr>
          <p:nvPr/>
        </p:nvSpPr>
        <p:spPr bwMode="auto">
          <a:xfrm>
            <a:off x="1225550" y="2984500"/>
            <a:ext cx="90488" cy="95250"/>
          </a:xfrm>
          <a:custGeom>
            <a:avLst/>
            <a:gdLst>
              <a:gd name="T0" fmla="*/ 2147483647 w 57"/>
              <a:gd name="T1" fmla="*/ 0 h 60"/>
              <a:gd name="T2" fmla="*/ 2147483647 w 57"/>
              <a:gd name="T3" fmla="*/ 2147483647 h 60"/>
              <a:gd name="T4" fmla="*/ 2147483647 w 57"/>
              <a:gd name="T5" fmla="*/ 2147483647 h 60"/>
              <a:gd name="T6" fmla="*/ 0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IN"/>
          </a:p>
        </p:txBody>
      </p:sp>
      <p:sp>
        <p:nvSpPr>
          <p:cNvPr id="1092" name="Rectangle 158"/>
          <p:cNvSpPr>
            <a:spLocks noChangeArrowheads="1"/>
          </p:cNvSpPr>
          <p:nvPr/>
        </p:nvSpPr>
        <p:spPr bwMode="auto">
          <a:xfrm>
            <a:off x="223838" y="378460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1093" name="Rectangle 159"/>
          <p:cNvSpPr>
            <a:spLocks noChangeArrowheads="1"/>
          </p:cNvSpPr>
          <p:nvPr/>
        </p:nvSpPr>
        <p:spPr bwMode="auto">
          <a:xfrm>
            <a:off x="223838" y="3624263"/>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1094" name="Rectangle 160"/>
          <p:cNvSpPr>
            <a:spLocks noChangeArrowheads="1"/>
          </p:cNvSpPr>
          <p:nvPr/>
        </p:nvSpPr>
        <p:spPr bwMode="auto">
          <a:xfrm>
            <a:off x="223838" y="3462338"/>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1095" name="Rectangle 161"/>
          <p:cNvSpPr>
            <a:spLocks noChangeArrowheads="1"/>
          </p:cNvSpPr>
          <p:nvPr/>
        </p:nvSpPr>
        <p:spPr bwMode="auto">
          <a:xfrm>
            <a:off x="223838" y="330200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1096" name="Rectangle 162"/>
          <p:cNvSpPr>
            <a:spLocks noChangeArrowheads="1"/>
          </p:cNvSpPr>
          <p:nvPr/>
        </p:nvSpPr>
        <p:spPr bwMode="auto">
          <a:xfrm>
            <a:off x="223838" y="3140075"/>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1097" name="Rectangle 163"/>
          <p:cNvSpPr>
            <a:spLocks noChangeArrowheads="1"/>
          </p:cNvSpPr>
          <p:nvPr/>
        </p:nvSpPr>
        <p:spPr bwMode="auto">
          <a:xfrm>
            <a:off x="223838" y="29781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1098" name="Rectangle 164"/>
          <p:cNvSpPr>
            <a:spLocks noChangeArrowheads="1"/>
          </p:cNvSpPr>
          <p:nvPr/>
        </p:nvSpPr>
        <p:spPr bwMode="auto">
          <a:xfrm>
            <a:off x="223838" y="2824163"/>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1099" name="Rectangle 165"/>
          <p:cNvSpPr>
            <a:spLocks noChangeArrowheads="1"/>
          </p:cNvSpPr>
          <p:nvPr/>
        </p:nvSpPr>
        <p:spPr bwMode="auto">
          <a:xfrm>
            <a:off x="223838" y="2662238"/>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1100" name="Rectangle 166"/>
          <p:cNvSpPr>
            <a:spLocks noChangeArrowheads="1"/>
          </p:cNvSpPr>
          <p:nvPr/>
        </p:nvSpPr>
        <p:spPr bwMode="auto">
          <a:xfrm>
            <a:off x="223838" y="250190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1101" name="Rectangle 167"/>
          <p:cNvSpPr>
            <a:spLocks noChangeArrowheads="1"/>
          </p:cNvSpPr>
          <p:nvPr/>
        </p:nvSpPr>
        <p:spPr bwMode="auto">
          <a:xfrm>
            <a:off x="223838" y="2339975"/>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1102" name="Rectangle 168"/>
          <p:cNvSpPr>
            <a:spLocks noChangeArrowheads="1"/>
          </p:cNvSpPr>
          <p:nvPr/>
        </p:nvSpPr>
        <p:spPr bwMode="auto">
          <a:xfrm>
            <a:off x="185738" y="2178050"/>
            <a:ext cx="115887"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1103" name="Rectangle 169"/>
          <p:cNvSpPr>
            <a:spLocks noChangeArrowheads="1"/>
          </p:cNvSpPr>
          <p:nvPr/>
        </p:nvSpPr>
        <p:spPr bwMode="auto">
          <a:xfrm>
            <a:off x="295275"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1104" name="Rectangle 170"/>
          <p:cNvSpPr>
            <a:spLocks noChangeArrowheads="1"/>
          </p:cNvSpPr>
          <p:nvPr/>
        </p:nvSpPr>
        <p:spPr bwMode="auto">
          <a:xfrm>
            <a:off x="487363"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1105" name="Rectangle 171"/>
          <p:cNvSpPr>
            <a:spLocks noChangeArrowheads="1"/>
          </p:cNvSpPr>
          <p:nvPr/>
        </p:nvSpPr>
        <p:spPr bwMode="auto">
          <a:xfrm>
            <a:off x="673100"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1106" name="Rectangle 172"/>
          <p:cNvSpPr>
            <a:spLocks noChangeArrowheads="1"/>
          </p:cNvSpPr>
          <p:nvPr/>
        </p:nvSpPr>
        <p:spPr bwMode="auto">
          <a:xfrm>
            <a:off x="866775"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1107" name="Rectangle 173"/>
          <p:cNvSpPr>
            <a:spLocks noChangeArrowheads="1"/>
          </p:cNvSpPr>
          <p:nvPr/>
        </p:nvSpPr>
        <p:spPr bwMode="auto">
          <a:xfrm>
            <a:off x="1058863"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1108" name="Rectangle 174"/>
          <p:cNvSpPr>
            <a:spLocks noChangeArrowheads="1"/>
          </p:cNvSpPr>
          <p:nvPr/>
        </p:nvSpPr>
        <p:spPr bwMode="auto">
          <a:xfrm>
            <a:off x="1250950"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1109" name="Rectangle 175"/>
          <p:cNvSpPr>
            <a:spLocks noChangeArrowheads="1"/>
          </p:cNvSpPr>
          <p:nvPr/>
        </p:nvSpPr>
        <p:spPr bwMode="auto">
          <a:xfrm>
            <a:off x="1438275"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1110" name="Rectangle 176"/>
          <p:cNvSpPr>
            <a:spLocks noChangeArrowheads="1"/>
          </p:cNvSpPr>
          <p:nvPr/>
        </p:nvSpPr>
        <p:spPr bwMode="auto">
          <a:xfrm>
            <a:off x="1630363"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1111" name="Rectangle 177"/>
          <p:cNvSpPr>
            <a:spLocks noChangeArrowheads="1"/>
          </p:cNvSpPr>
          <p:nvPr/>
        </p:nvSpPr>
        <p:spPr bwMode="auto">
          <a:xfrm>
            <a:off x="1822450"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1112" name="Rectangle 178"/>
          <p:cNvSpPr>
            <a:spLocks noChangeArrowheads="1"/>
          </p:cNvSpPr>
          <p:nvPr/>
        </p:nvSpPr>
        <p:spPr bwMode="auto">
          <a:xfrm>
            <a:off x="2009775" y="3892550"/>
            <a:ext cx="69850"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1113" name="Rectangle 179"/>
          <p:cNvSpPr>
            <a:spLocks noChangeArrowheads="1"/>
          </p:cNvSpPr>
          <p:nvPr/>
        </p:nvSpPr>
        <p:spPr bwMode="auto">
          <a:xfrm>
            <a:off x="2182813" y="3892550"/>
            <a:ext cx="115887" cy="101600"/>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1114" name="Rectangle 180"/>
          <p:cNvSpPr>
            <a:spLocks noChangeArrowheads="1"/>
          </p:cNvSpPr>
          <p:nvPr/>
        </p:nvSpPr>
        <p:spPr bwMode="auto">
          <a:xfrm>
            <a:off x="101600" y="2084388"/>
            <a:ext cx="2222500" cy="1990725"/>
          </a:xfrm>
          <a:prstGeom prst="rect">
            <a:avLst/>
          </a:prstGeom>
          <a:noFill/>
          <a:ln w="0">
            <a:solidFill>
              <a:srgbClr val="000000"/>
            </a:solidFill>
            <a:miter lim="800000"/>
            <a:headEnd/>
            <a:tailEnd/>
          </a:ln>
        </p:spPr>
        <p:txBody>
          <a:bodyPr/>
          <a:lstStyle/>
          <a:p>
            <a:endParaRPr lang="en-IN"/>
          </a:p>
        </p:txBody>
      </p:sp>
      <p:sp>
        <p:nvSpPr>
          <p:cNvPr id="1115" name="Text Box 181"/>
          <p:cNvSpPr txBox="1">
            <a:spLocks noChangeArrowheads="1"/>
          </p:cNvSpPr>
          <p:nvPr/>
        </p:nvSpPr>
        <p:spPr bwMode="auto">
          <a:xfrm>
            <a:off x="228600" y="4572000"/>
            <a:ext cx="1905000" cy="1049338"/>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K=2</a:t>
            </a:r>
          </a:p>
          <a:p>
            <a:pPr algn="l">
              <a:spcBef>
                <a:spcPct val="50000"/>
              </a:spcBef>
            </a:pPr>
            <a:r>
              <a:rPr lang="en-US" altLang="ko-KR" sz="1400">
                <a:ea typeface="굴림" pitchFamily="34" charset="-127"/>
              </a:rPr>
              <a:t>Arbitrarily choose K object as initial cluster center</a:t>
            </a:r>
          </a:p>
        </p:txBody>
      </p:sp>
      <p:sp>
        <p:nvSpPr>
          <p:cNvPr id="1116" name="Line 182"/>
          <p:cNvSpPr>
            <a:spLocks noChangeShapeType="1"/>
          </p:cNvSpPr>
          <p:nvPr/>
        </p:nvSpPr>
        <p:spPr bwMode="auto">
          <a:xfrm flipV="1">
            <a:off x="1066800" y="4267200"/>
            <a:ext cx="0" cy="533400"/>
          </a:xfrm>
          <a:prstGeom prst="line">
            <a:avLst/>
          </a:prstGeom>
          <a:noFill/>
          <a:ln w="9525">
            <a:solidFill>
              <a:schemeClr val="tx1"/>
            </a:solidFill>
            <a:miter lim="800000"/>
            <a:headEnd/>
            <a:tailEnd type="triangle" w="med" len="med"/>
          </a:ln>
        </p:spPr>
        <p:txBody>
          <a:bodyPr wrap="none"/>
          <a:lstStyle/>
          <a:p>
            <a:endParaRPr lang="en-US"/>
          </a:p>
        </p:txBody>
      </p:sp>
      <p:sp>
        <p:nvSpPr>
          <p:cNvPr id="1117" name="Line 183"/>
          <p:cNvSpPr>
            <a:spLocks noChangeShapeType="1"/>
          </p:cNvSpPr>
          <p:nvPr/>
        </p:nvSpPr>
        <p:spPr bwMode="auto">
          <a:xfrm>
            <a:off x="2438400" y="2895600"/>
            <a:ext cx="685800" cy="0"/>
          </a:xfrm>
          <a:prstGeom prst="line">
            <a:avLst/>
          </a:prstGeom>
          <a:noFill/>
          <a:ln w="9525">
            <a:solidFill>
              <a:schemeClr val="tx1"/>
            </a:solidFill>
            <a:miter lim="800000"/>
            <a:headEnd/>
            <a:tailEnd type="triangle" w="med" len="med"/>
          </a:ln>
        </p:spPr>
        <p:txBody>
          <a:bodyPr wrap="none"/>
          <a:lstStyle/>
          <a:p>
            <a:endParaRPr lang="en-US"/>
          </a:p>
        </p:txBody>
      </p:sp>
      <p:sp>
        <p:nvSpPr>
          <p:cNvPr id="1118" name="Text Box 184"/>
          <p:cNvSpPr txBox="1">
            <a:spLocks noChangeArrowheads="1"/>
          </p:cNvSpPr>
          <p:nvPr/>
        </p:nvSpPr>
        <p:spPr bwMode="auto">
          <a:xfrm>
            <a:off x="2362200" y="3124200"/>
            <a:ext cx="838200" cy="1368425"/>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Assign each objects to most similar center</a:t>
            </a:r>
          </a:p>
        </p:txBody>
      </p:sp>
      <p:sp>
        <p:nvSpPr>
          <p:cNvPr id="1119" name="Text Box 185"/>
          <p:cNvSpPr txBox="1">
            <a:spLocks noChangeArrowheads="1"/>
          </p:cNvSpPr>
          <p:nvPr/>
        </p:nvSpPr>
        <p:spPr bwMode="auto">
          <a:xfrm>
            <a:off x="5638800" y="3048000"/>
            <a:ext cx="838200" cy="942975"/>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Update the cluster means</a:t>
            </a:r>
          </a:p>
        </p:txBody>
      </p:sp>
      <p:sp>
        <p:nvSpPr>
          <p:cNvPr id="1120" name="Freeform 186"/>
          <p:cNvSpPr>
            <a:spLocks/>
          </p:cNvSpPr>
          <p:nvPr/>
        </p:nvSpPr>
        <p:spPr bwMode="auto">
          <a:xfrm>
            <a:off x="838200" y="3136900"/>
            <a:ext cx="88900" cy="95250"/>
          </a:xfrm>
          <a:custGeom>
            <a:avLst/>
            <a:gdLst>
              <a:gd name="T0" fmla="*/ 2147483647 w 56"/>
              <a:gd name="T1" fmla="*/ 0 h 60"/>
              <a:gd name="T2" fmla="*/ 2147483647 w 56"/>
              <a:gd name="T3" fmla="*/ 2147483647 h 60"/>
              <a:gd name="T4" fmla="*/ 2147483647 w 56"/>
              <a:gd name="T5" fmla="*/ 2147483647 h 60"/>
              <a:gd name="T6" fmla="*/ 0 w 56"/>
              <a:gd name="T7" fmla="*/ 2147483647 h 60"/>
              <a:gd name="T8" fmla="*/ 2147483647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IN"/>
          </a:p>
        </p:txBody>
      </p:sp>
      <p:sp>
        <p:nvSpPr>
          <p:cNvPr id="1121" name="Freeform 187"/>
          <p:cNvSpPr>
            <a:spLocks/>
          </p:cNvSpPr>
          <p:nvPr/>
        </p:nvSpPr>
        <p:spPr bwMode="auto">
          <a:xfrm>
            <a:off x="1600200" y="2971800"/>
            <a:ext cx="88900" cy="93663"/>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1122" name="Oval 188"/>
          <p:cNvSpPr>
            <a:spLocks noChangeArrowheads="1"/>
          </p:cNvSpPr>
          <p:nvPr/>
        </p:nvSpPr>
        <p:spPr bwMode="auto">
          <a:xfrm>
            <a:off x="457200" y="3265488"/>
            <a:ext cx="84138" cy="87312"/>
          </a:xfrm>
          <a:prstGeom prst="ellipse">
            <a:avLst/>
          </a:prstGeom>
          <a:solidFill>
            <a:srgbClr val="FF0000"/>
          </a:solidFill>
          <a:ln w="6350">
            <a:solidFill>
              <a:srgbClr val="FF0000"/>
            </a:solidFill>
            <a:round/>
            <a:headEnd/>
            <a:tailEnd/>
          </a:ln>
        </p:spPr>
        <p:txBody>
          <a:bodyPr/>
          <a:lstStyle/>
          <a:p>
            <a:endParaRPr lang="en-IN"/>
          </a:p>
        </p:txBody>
      </p:sp>
      <p:sp>
        <p:nvSpPr>
          <p:cNvPr id="1123" name="Oval 189"/>
          <p:cNvSpPr>
            <a:spLocks noChangeArrowheads="1"/>
          </p:cNvSpPr>
          <p:nvPr/>
        </p:nvSpPr>
        <p:spPr bwMode="auto">
          <a:xfrm>
            <a:off x="1973263" y="3113088"/>
            <a:ext cx="84137" cy="87312"/>
          </a:xfrm>
          <a:prstGeom prst="ellipse">
            <a:avLst/>
          </a:prstGeom>
          <a:solidFill>
            <a:srgbClr val="FF0000"/>
          </a:solidFill>
          <a:ln w="6350">
            <a:solidFill>
              <a:srgbClr val="FF0000"/>
            </a:solidFill>
            <a:round/>
            <a:headEnd/>
            <a:tailEnd/>
          </a:ln>
        </p:spPr>
        <p:txBody>
          <a:bodyPr/>
          <a:lstStyle/>
          <a:p>
            <a:endParaRPr lang="en-IN"/>
          </a:p>
        </p:txBody>
      </p:sp>
      <p:sp>
        <p:nvSpPr>
          <p:cNvPr id="1124" name="Text Box 190"/>
          <p:cNvSpPr txBox="1">
            <a:spLocks noChangeArrowheads="1"/>
          </p:cNvSpPr>
          <p:nvPr/>
        </p:nvSpPr>
        <p:spPr bwMode="auto">
          <a:xfrm>
            <a:off x="5638800" y="5334000"/>
            <a:ext cx="838200" cy="942975"/>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Update the cluster means</a:t>
            </a:r>
          </a:p>
        </p:txBody>
      </p:sp>
      <p:sp>
        <p:nvSpPr>
          <p:cNvPr id="1125" name="Text Box 191"/>
          <p:cNvSpPr txBox="1">
            <a:spLocks noChangeArrowheads="1"/>
          </p:cNvSpPr>
          <p:nvPr/>
        </p:nvSpPr>
        <p:spPr bwMode="auto">
          <a:xfrm>
            <a:off x="7848600" y="4114800"/>
            <a:ext cx="990600" cy="304800"/>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reassign</a:t>
            </a:r>
          </a:p>
        </p:txBody>
      </p:sp>
      <p:sp>
        <p:nvSpPr>
          <p:cNvPr id="1126" name="Line 192"/>
          <p:cNvSpPr>
            <a:spLocks noChangeShapeType="1"/>
          </p:cNvSpPr>
          <p:nvPr/>
        </p:nvSpPr>
        <p:spPr bwMode="auto">
          <a:xfrm flipV="1">
            <a:off x="4267200" y="4114800"/>
            <a:ext cx="0" cy="228600"/>
          </a:xfrm>
          <a:prstGeom prst="line">
            <a:avLst/>
          </a:prstGeom>
          <a:noFill/>
          <a:ln w="9525">
            <a:solidFill>
              <a:schemeClr val="tx1"/>
            </a:solidFill>
            <a:miter lim="800000"/>
            <a:headEnd/>
            <a:tailEnd type="triangle" w="med" len="med"/>
          </a:ln>
        </p:spPr>
        <p:txBody>
          <a:bodyPr wrap="none"/>
          <a:lstStyle/>
          <a:p>
            <a:endParaRPr lang="en-US"/>
          </a:p>
        </p:txBody>
      </p:sp>
      <p:sp>
        <p:nvSpPr>
          <p:cNvPr id="1127" name="Text Box 193"/>
          <p:cNvSpPr txBox="1">
            <a:spLocks noChangeArrowheads="1"/>
          </p:cNvSpPr>
          <p:nvPr/>
        </p:nvSpPr>
        <p:spPr bwMode="auto">
          <a:xfrm>
            <a:off x="4419600" y="4114800"/>
            <a:ext cx="990600" cy="304800"/>
          </a:xfrm>
          <a:prstGeom prst="rect">
            <a:avLst/>
          </a:prstGeom>
          <a:noFill/>
          <a:ln w="9525">
            <a:noFill/>
            <a:miter lim="800000"/>
            <a:headEnd/>
            <a:tailEnd/>
          </a:ln>
        </p:spPr>
        <p:txBody>
          <a:bodyPr>
            <a:spAutoFit/>
          </a:bodyPr>
          <a:lstStyle/>
          <a:p>
            <a:pPr algn="l">
              <a:spcBef>
                <a:spcPct val="50000"/>
              </a:spcBef>
            </a:pPr>
            <a:r>
              <a:rPr lang="en-US" altLang="ko-KR" sz="1400">
                <a:ea typeface="굴림" pitchFamily="34" charset="-127"/>
              </a:rPr>
              <a:t>reassign</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a:xfrm>
            <a:off x="228600" y="304800"/>
            <a:ext cx="8566150" cy="609600"/>
          </a:xfrm>
        </p:spPr>
        <p:txBody>
          <a:bodyPr/>
          <a:lstStyle/>
          <a:p>
            <a:pPr eaLnBrk="1" hangingPunct="1"/>
            <a:r>
              <a:rPr lang="en-US" altLang="ko-KR" sz="3200" smtClean="0">
                <a:ea typeface="굴림" pitchFamily="34" charset="-127"/>
              </a:rPr>
              <a:t>What Is the Problem of the K-Means Method?</a:t>
            </a:r>
            <a:endParaRPr lang="en-US" sz="3200" smtClean="0">
              <a:ea typeface="굴림" pitchFamily="34" charset="-127"/>
            </a:endParaRPr>
          </a:p>
        </p:txBody>
      </p:sp>
      <p:sp>
        <p:nvSpPr>
          <p:cNvPr id="83971" name="Rectangle 1027"/>
          <p:cNvSpPr>
            <a:spLocks noGrp="1" noChangeArrowheads="1"/>
          </p:cNvSpPr>
          <p:nvPr>
            <p:ph idx="1"/>
          </p:nvPr>
        </p:nvSpPr>
        <p:spPr>
          <a:xfrm>
            <a:off x="304800" y="1371600"/>
            <a:ext cx="8534400" cy="4572000"/>
          </a:xfrm>
        </p:spPr>
        <p:txBody>
          <a:bodyPr/>
          <a:lstStyle/>
          <a:p>
            <a:pPr eaLnBrk="1" hangingPunct="1">
              <a:lnSpc>
                <a:spcPct val="150000"/>
              </a:lnSpc>
            </a:pPr>
            <a:r>
              <a:rPr lang="en-US" altLang="ko-KR" sz="2400" smtClean="0">
                <a:ea typeface="굴림" pitchFamily="34" charset="-127"/>
              </a:rPr>
              <a:t>The k-means algorithm is sensitive to outliers !</a:t>
            </a:r>
          </a:p>
          <a:p>
            <a:pPr lvl="1" eaLnBrk="1" hangingPunct="1">
              <a:lnSpc>
                <a:spcPct val="150000"/>
              </a:lnSpc>
            </a:pPr>
            <a:r>
              <a:rPr lang="en-US" altLang="ko-KR" sz="2000" smtClean="0">
                <a:ea typeface="굴림" pitchFamily="34" charset="-127"/>
              </a:rPr>
              <a:t>Since an object with an extremely large value may substantially distort the distribution of the data.</a:t>
            </a:r>
          </a:p>
          <a:p>
            <a:pPr eaLnBrk="1" hangingPunct="1">
              <a:lnSpc>
                <a:spcPct val="150000"/>
              </a:lnSpc>
            </a:pPr>
            <a:r>
              <a:rPr lang="en-US" altLang="ko-KR" sz="2000" smtClean="0">
                <a:ea typeface="굴림" pitchFamily="34" charset="-127"/>
              </a:rPr>
              <a:t>K-Medoids:  Instead of taking the </a:t>
            </a:r>
            <a:r>
              <a:rPr lang="en-US" altLang="ko-KR" sz="2000" b="1" smtClean="0">
                <a:ea typeface="굴림" pitchFamily="34" charset="-127"/>
              </a:rPr>
              <a:t>mean</a:t>
            </a:r>
            <a:r>
              <a:rPr lang="en-US" altLang="ko-KR" sz="2000" smtClean="0">
                <a:ea typeface="굴림" pitchFamily="34" charset="-127"/>
              </a:rPr>
              <a:t> value of the object in a cluster as a reference point, </a:t>
            </a:r>
            <a:r>
              <a:rPr lang="en-US" altLang="ko-KR" sz="2000" b="1" smtClean="0">
                <a:ea typeface="굴림" pitchFamily="34" charset="-127"/>
              </a:rPr>
              <a:t>medoids</a:t>
            </a:r>
            <a:r>
              <a:rPr lang="en-US" altLang="ko-KR" sz="2000" smtClean="0">
                <a:ea typeface="굴림" pitchFamily="34" charset="-127"/>
              </a:rPr>
              <a:t> can be used, which is the </a:t>
            </a:r>
            <a:r>
              <a:rPr lang="en-US" altLang="ko-KR" sz="2000" b="1" smtClean="0">
                <a:ea typeface="굴림" pitchFamily="34" charset="-127"/>
              </a:rPr>
              <a:t>most centrally located</a:t>
            </a:r>
            <a:r>
              <a:rPr lang="en-US" altLang="ko-KR" sz="2000" smtClean="0">
                <a:ea typeface="굴림" pitchFamily="34" charset="-127"/>
              </a:rPr>
              <a:t> object in a cluster. </a:t>
            </a:r>
          </a:p>
        </p:txBody>
      </p:sp>
      <p:sp>
        <p:nvSpPr>
          <p:cNvPr id="174" name="Slide Number Placeholder 5"/>
          <p:cNvSpPr>
            <a:spLocks noGrp="1"/>
          </p:cNvSpPr>
          <p:nvPr>
            <p:ph type="sldNum" sz="quarter" idx="12"/>
          </p:nvPr>
        </p:nvSpPr>
        <p:spPr/>
        <p:txBody>
          <a:bodyPr/>
          <a:lstStyle/>
          <a:p>
            <a:pPr>
              <a:defRPr/>
            </a:pPr>
            <a:fld id="{DEE51E4B-9B3F-4969-B6CB-74374CBB248A}" type="slidenum">
              <a:rPr lang="en-US"/>
              <a:pPr>
                <a:defRPr/>
              </a:pPr>
              <a:t>137</a:t>
            </a:fld>
            <a:endParaRPr lang="en-US"/>
          </a:p>
        </p:txBody>
      </p:sp>
      <p:grpSp>
        <p:nvGrpSpPr>
          <p:cNvPr id="2" name="Group 1028"/>
          <p:cNvGrpSpPr>
            <a:grpSpLocks/>
          </p:cNvGrpSpPr>
          <p:nvPr/>
        </p:nvGrpSpPr>
        <p:grpSpPr bwMode="auto">
          <a:xfrm>
            <a:off x="2057400" y="4724400"/>
            <a:ext cx="5257800" cy="1765300"/>
            <a:chOff x="1344" y="3072"/>
            <a:chExt cx="3312" cy="1112"/>
          </a:xfrm>
        </p:grpSpPr>
        <p:grpSp>
          <p:nvGrpSpPr>
            <p:cNvPr id="3" name="Group 1029"/>
            <p:cNvGrpSpPr>
              <a:grpSpLocks/>
            </p:cNvGrpSpPr>
            <p:nvPr/>
          </p:nvGrpSpPr>
          <p:grpSpPr bwMode="auto">
            <a:xfrm>
              <a:off x="1344" y="3072"/>
              <a:ext cx="1248" cy="1112"/>
              <a:chOff x="1728" y="864"/>
              <a:chExt cx="1396" cy="1208"/>
            </a:xfrm>
          </p:grpSpPr>
          <p:sp>
            <p:nvSpPr>
              <p:cNvPr id="84061" name="Rectangle 1030"/>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p>
                <a:endParaRPr lang="en-IN"/>
              </a:p>
            </p:txBody>
          </p:sp>
          <p:sp>
            <p:nvSpPr>
              <p:cNvPr id="84062" name="Rectangle 1031"/>
              <p:cNvSpPr>
                <a:spLocks noChangeArrowheads="1"/>
              </p:cNvSpPr>
              <p:nvPr/>
            </p:nvSpPr>
            <p:spPr bwMode="auto">
              <a:xfrm>
                <a:off x="1861" y="950"/>
                <a:ext cx="1198" cy="975"/>
              </a:xfrm>
              <a:prstGeom prst="rect">
                <a:avLst/>
              </a:prstGeom>
              <a:solidFill>
                <a:srgbClr val="FFFFFF"/>
              </a:solidFill>
              <a:ln w="9525">
                <a:noFill/>
                <a:miter lim="800000"/>
                <a:headEnd/>
                <a:tailEnd/>
              </a:ln>
            </p:spPr>
            <p:txBody>
              <a:bodyPr/>
              <a:lstStyle/>
              <a:p>
                <a:endParaRPr lang="en-IN"/>
              </a:p>
            </p:txBody>
          </p:sp>
          <p:sp>
            <p:nvSpPr>
              <p:cNvPr id="84063" name="Line 1032"/>
              <p:cNvSpPr>
                <a:spLocks noChangeShapeType="1"/>
              </p:cNvSpPr>
              <p:nvPr/>
            </p:nvSpPr>
            <p:spPr bwMode="auto">
              <a:xfrm>
                <a:off x="1861" y="1828"/>
                <a:ext cx="1198" cy="1"/>
              </a:xfrm>
              <a:prstGeom prst="line">
                <a:avLst/>
              </a:prstGeom>
              <a:noFill/>
              <a:ln w="0">
                <a:solidFill>
                  <a:srgbClr val="000000"/>
                </a:solidFill>
                <a:round/>
                <a:headEnd/>
                <a:tailEnd/>
              </a:ln>
            </p:spPr>
            <p:txBody>
              <a:bodyPr/>
              <a:lstStyle/>
              <a:p>
                <a:endParaRPr lang="en-US"/>
              </a:p>
            </p:txBody>
          </p:sp>
          <p:sp>
            <p:nvSpPr>
              <p:cNvPr id="84064" name="Line 1033"/>
              <p:cNvSpPr>
                <a:spLocks noChangeShapeType="1"/>
              </p:cNvSpPr>
              <p:nvPr/>
            </p:nvSpPr>
            <p:spPr bwMode="auto">
              <a:xfrm>
                <a:off x="1861" y="1730"/>
                <a:ext cx="1198" cy="1"/>
              </a:xfrm>
              <a:prstGeom prst="line">
                <a:avLst/>
              </a:prstGeom>
              <a:noFill/>
              <a:ln w="0">
                <a:solidFill>
                  <a:srgbClr val="000000"/>
                </a:solidFill>
                <a:round/>
                <a:headEnd/>
                <a:tailEnd/>
              </a:ln>
            </p:spPr>
            <p:txBody>
              <a:bodyPr/>
              <a:lstStyle/>
              <a:p>
                <a:endParaRPr lang="en-US"/>
              </a:p>
            </p:txBody>
          </p:sp>
          <p:sp>
            <p:nvSpPr>
              <p:cNvPr id="84065" name="Line 1034"/>
              <p:cNvSpPr>
                <a:spLocks noChangeShapeType="1"/>
              </p:cNvSpPr>
              <p:nvPr/>
            </p:nvSpPr>
            <p:spPr bwMode="auto">
              <a:xfrm>
                <a:off x="1861" y="1633"/>
                <a:ext cx="1198" cy="1"/>
              </a:xfrm>
              <a:prstGeom prst="line">
                <a:avLst/>
              </a:prstGeom>
              <a:noFill/>
              <a:ln w="0">
                <a:solidFill>
                  <a:srgbClr val="000000"/>
                </a:solidFill>
                <a:round/>
                <a:headEnd/>
                <a:tailEnd/>
              </a:ln>
            </p:spPr>
            <p:txBody>
              <a:bodyPr/>
              <a:lstStyle/>
              <a:p>
                <a:endParaRPr lang="en-US"/>
              </a:p>
            </p:txBody>
          </p:sp>
          <p:sp>
            <p:nvSpPr>
              <p:cNvPr id="84066" name="Line 1035"/>
              <p:cNvSpPr>
                <a:spLocks noChangeShapeType="1"/>
              </p:cNvSpPr>
              <p:nvPr/>
            </p:nvSpPr>
            <p:spPr bwMode="auto">
              <a:xfrm>
                <a:off x="1861" y="1535"/>
                <a:ext cx="1198" cy="1"/>
              </a:xfrm>
              <a:prstGeom prst="line">
                <a:avLst/>
              </a:prstGeom>
              <a:noFill/>
              <a:ln w="0">
                <a:solidFill>
                  <a:srgbClr val="000000"/>
                </a:solidFill>
                <a:round/>
                <a:headEnd/>
                <a:tailEnd/>
              </a:ln>
            </p:spPr>
            <p:txBody>
              <a:bodyPr/>
              <a:lstStyle/>
              <a:p>
                <a:endParaRPr lang="en-US"/>
              </a:p>
            </p:txBody>
          </p:sp>
          <p:sp>
            <p:nvSpPr>
              <p:cNvPr id="84067" name="Line 1036"/>
              <p:cNvSpPr>
                <a:spLocks noChangeShapeType="1"/>
              </p:cNvSpPr>
              <p:nvPr/>
            </p:nvSpPr>
            <p:spPr bwMode="auto">
              <a:xfrm>
                <a:off x="1861" y="1437"/>
                <a:ext cx="1198" cy="1"/>
              </a:xfrm>
              <a:prstGeom prst="line">
                <a:avLst/>
              </a:prstGeom>
              <a:noFill/>
              <a:ln w="0">
                <a:solidFill>
                  <a:srgbClr val="000000"/>
                </a:solidFill>
                <a:round/>
                <a:headEnd/>
                <a:tailEnd/>
              </a:ln>
            </p:spPr>
            <p:txBody>
              <a:bodyPr/>
              <a:lstStyle/>
              <a:p>
                <a:endParaRPr lang="en-US"/>
              </a:p>
            </p:txBody>
          </p:sp>
          <p:sp>
            <p:nvSpPr>
              <p:cNvPr id="84068" name="Line 1037"/>
              <p:cNvSpPr>
                <a:spLocks noChangeShapeType="1"/>
              </p:cNvSpPr>
              <p:nvPr/>
            </p:nvSpPr>
            <p:spPr bwMode="auto">
              <a:xfrm>
                <a:off x="1861" y="1340"/>
                <a:ext cx="1198" cy="1"/>
              </a:xfrm>
              <a:prstGeom prst="line">
                <a:avLst/>
              </a:prstGeom>
              <a:noFill/>
              <a:ln w="0">
                <a:solidFill>
                  <a:srgbClr val="000000"/>
                </a:solidFill>
                <a:round/>
                <a:headEnd/>
                <a:tailEnd/>
              </a:ln>
            </p:spPr>
            <p:txBody>
              <a:bodyPr/>
              <a:lstStyle/>
              <a:p>
                <a:endParaRPr lang="en-US"/>
              </a:p>
            </p:txBody>
          </p:sp>
          <p:sp>
            <p:nvSpPr>
              <p:cNvPr id="84069" name="Line 1038"/>
              <p:cNvSpPr>
                <a:spLocks noChangeShapeType="1"/>
              </p:cNvSpPr>
              <p:nvPr/>
            </p:nvSpPr>
            <p:spPr bwMode="auto">
              <a:xfrm>
                <a:off x="1861" y="1242"/>
                <a:ext cx="1198" cy="1"/>
              </a:xfrm>
              <a:prstGeom prst="line">
                <a:avLst/>
              </a:prstGeom>
              <a:noFill/>
              <a:ln w="0">
                <a:solidFill>
                  <a:srgbClr val="000000"/>
                </a:solidFill>
                <a:round/>
                <a:headEnd/>
                <a:tailEnd/>
              </a:ln>
            </p:spPr>
            <p:txBody>
              <a:bodyPr/>
              <a:lstStyle/>
              <a:p>
                <a:endParaRPr lang="en-US"/>
              </a:p>
            </p:txBody>
          </p:sp>
          <p:sp>
            <p:nvSpPr>
              <p:cNvPr id="84070" name="Line 1039"/>
              <p:cNvSpPr>
                <a:spLocks noChangeShapeType="1"/>
              </p:cNvSpPr>
              <p:nvPr/>
            </p:nvSpPr>
            <p:spPr bwMode="auto">
              <a:xfrm>
                <a:off x="1861" y="1145"/>
                <a:ext cx="1198" cy="1"/>
              </a:xfrm>
              <a:prstGeom prst="line">
                <a:avLst/>
              </a:prstGeom>
              <a:noFill/>
              <a:ln w="0">
                <a:solidFill>
                  <a:srgbClr val="000000"/>
                </a:solidFill>
                <a:round/>
                <a:headEnd/>
                <a:tailEnd/>
              </a:ln>
            </p:spPr>
            <p:txBody>
              <a:bodyPr/>
              <a:lstStyle/>
              <a:p>
                <a:endParaRPr lang="en-US"/>
              </a:p>
            </p:txBody>
          </p:sp>
          <p:sp>
            <p:nvSpPr>
              <p:cNvPr id="84071" name="Line 1040"/>
              <p:cNvSpPr>
                <a:spLocks noChangeShapeType="1"/>
              </p:cNvSpPr>
              <p:nvPr/>
            </p:nvSpPr>
            <p:spPr bwMode="auto">
              <a:xfrm>
                <a:off x="1861" y="1047"/>
                <a:ext cx="1198" cy="1"/>
              </a:xfrm>
              <a:prstGeom prst="line">
                <a:avLst/>
              </a:prstGeom>
              <a:noFill/>
              <a:ln w="0">
                <a:solidFill>
                  <a:srgbClr val="000000"/>
                </a:solidFill>
                <a:round/>
                <a:headEnd/>
                <a:tailEnd/>
              </a:ln>
            </p:spPr>
            <p:txBody>
              <a:bodyPr/>
              <a:lstStyle/>
              <a:p>
                <a:endParaRPr lang="en-US"/>
              </a:p>
            </p:txBody>
          </p:sp>
          <p:sp>
            <p:nvSpPr>
              <p:cNvPr id="84072" name="Line 1041"/>
              <p:cNvSpPr>
                <a:spLocks noChangeShapeType="1"/>
              </p:cNvSpPr>
              <p:nvPr/>
            </p:nvSpPr>
            <p:spPr bwMode="auto">
              <a:xfrm>
                <a:off x="1861" y="950"/>
                <a:ext cx="1198" cy="1"/>
              </a:xfrm>
              <a:prstGeom prst="line">
                <a:avLst/>
              </a:prstGeom>
              <a:noFill/>
              <a:ln w="0">
                <a:solidFill>
                  <a:srgbClr val="000000"/>
                </a:solidFill>
                <a:round/>
                <a:headEnd/>
                <a:tailEnd/>
              </a:ln>
            </p:spPr>
            <p:txBody>
              <a:bodyPr/>
              <a:lstStyle/>
              <a:p>
                <a:endParaRPr lang="en-US"/>
              </a:p>
            </p:txBody>
          </p:sp>
          <p:sp>
            <p:nvSpPr>
              <p:cNvPr id="84073" name="Line 1042"/>
              <p:cNvSpPr>
                <a:spLocks noChangeShapeType="1"/>
              </p:cNvSpPr>
              <p:nvPr/>
            </p:nvSpPr>
            <p:spPr bwMode="auto">
              <a:xfrm>
                <a:off x="1981" y="950"/>
                <a:ext cx="1" cy="975"/>
              </a:xfrm>
              <a:prstGeom prst="line">
                <a:avLst/>
              </a:prstGeom>
              <a:noFill/>
              <a:ln w="0">
                <a:solidFill>
                  <a:srgbClr val="000000"/>
                </a:solidFill>
                <a:round/>
                <a:headEnd/>
                <a:tailEnd/>
              </a:ln>
            </p:spPr>
            <p:txBody>
              <a:bodyPr/>
              <a:lstStyle/>
              <a:p>
                <a:endParaRPr lang="en-US"/>
              </a:p>
            </p:txBody>
          </p:sp>
          <p:sp>
            <p:nvSpPr>
              <p:cNvPr id="84074" name="Line 1043"/>
              <p:cNvSpPr>
                <a:spLocks noChangeShapeType="1"/>
              </p:cNvSpPr>
              <p:nvPr/>
            </p:nvSpPr>
            <p:spPr bwMode="auto">
              <a:xfrm>
                <a:off x="2102" y="950"/>
                <a:ext cx="1" cy="975"/>
              </a:xfrm>
              <a:prstGeom prst="line">
                <a:avLst/>
              </a:prstGeom>
              <a:noFill/>
              <a:ln w="0">
                <a:solidFill>
                  <a:srgbClr val="000000"/>
                </a:solidFill>
                <a:round/>
                <a:headEnd/>
                <a:tailEnd/>
              </a:ln>
            </p:spPr>
            <p:txBody>
              <a:bodyPr/>
              <a:lstStyle/>
              <a:p>
                <a:endParaRPr lang="en-US"/>
              </a:p>
            </p:txBody>
          </p:sp>
          <p:sp>
            <p:nvSpPr>
              <p:cNvPr id="84075" name="Line 1044"/>
              <p:cNvSpPr>
                <a:spLocks noChangeShapeType="1"/>
              </p:cNvSpPr>
              <p:nvPr/>
            </p:nvSpPr>
            <p:spPr bwMode="auto">
              <a:xfrm>
                <a:off x="2219" y="950"/>
                <a:ext cx="1" cy="975"/>
              </a:xfrm>
              <a:prstGeom prst="line">
                <a:avLst/>
              </a:prstGeom>
              <a:noFill/>
              <a:ln w="0">
                <a:solidFill>
                  <a:srgbClr val="000000"/>
                </a:solidFill>
                <a:round/>
                <a:headEnd/>
                <a:tailEnd/>
              </a:ln>
            </p:spPr>
            <p:txBody>
              <a:bodyPr/>
              <a:lstStyle/>
              <a:p>
                <a:endParaRPr lang="en-US"/>
              </a:p>
            </p:txBody>
          </p:sp>
          <p:sp>
            <p:nvSpPr>
              <p:cNvPr id="84076" name="Line 1045"/>
              <p:cNvSpPr>
                <a:spLocks noChangeShapeType="1"/>
              </p:cNvSpPr>
              <p:nvPr/>
            </p:nvSpPr>
            <p:spPr bwMode="auto">
              <a:xfrm>
                <a:off x="2339" y="950"/>
                <a:ext cx="1" cy="975"/>
              </a:xfrm>
              <a:prstGeom prst="line">
                <a:avLst/>
              </a:prstGeom>
              <a:noFill/>
              <a:ln w="0">
                <a:solidFill>
                  <a:srgbClr val="000000"/>
                </a:solidFill>
                <a:round/>
                <a:headEnd/>
                <a:tailEnd/>
              </a:ln>
            </p:spPr>
            <p:txBody>
              <a:bodyPr/>
              <a:lstStyle/>
              <a:p>
                <a:endParaRPr lang="en-US"/>
              </a:p>
            </p:txBody>
          </p:sp>
          <p:sp>
            <p:nvSpPr>
              <p:cNvPr id="84077" name="Line 1046"/>
              <p:cNvSpPr>
                <a:spLocks noChangeShapeType="1"/>
              </p:cNvSpPr>
              <p:nvPr/>
            </p:nvSpPr>
            <p:spPr bwMode="auto">
              <a:xfrm>
                <a:off x="2460" y="950"/>
                <a:ext cx="1" cy="975"/>
              </a:xfrm>
              <a:prstGeom prst="line">
                <a:avLst/>
              </a:prstGeom>
              <a:noFill/>
              <a:ln w="0">
                <a:solidFill>
                  <a:srgbClr val="000000"/>
                </a:solidFill>
                <a:round/>
                <a:headEnd/>
                <a:tailEnd/>
              </a:ln>
            </p:spPr>
            <p:txBody>
              <a:bodyPr/>
              <a:lstStyle/>
              <a:p>
                <a:endParaRPr lang="en-US"/>
              </a:p>
            </p:txBody>
          </p:sp>
          <p:sp>
            <p:nvSpPr>
              <p:cNvPr id="84078" name="Line 1047"/>
              <p:cNvSpPr>
                <a:spLocks noChangeShapeType="1"/>
              </p:cNvSpPr>
              <p:nvPr/>
            </p:nvSpPr>
            <p:spPr bwMode="auto">
              <a:xfrm>
                <a:off x="2581" y="950"/>
                <a:ext cx="1" cy="975"/>
              </a:xfrm>
              <a:prstGeom prst="line">
                <a:avLst/>
              </a:prstGeom>
              <a:noFill/>
              <a:ln w="0">
                <a:solidFill>
                  <a:srgbClr val="000000"/>
                </a:solidFill>
                <a:round/>
                <a:headEnd/>
                <a:tailEnd/>
              </a:ln>
            </p:spPr>
            <p:txBody>
              <a:bodyPr/>
              <a:lstStyle/>
              <a:p>
                <a:endParaRPr lang="en-US"/>
              </a:p>
            </p:txBody>
          </p:sp>
          <p:sp>
            <p:nvSpPr>
              <p:cNvPr id="84079" name="Line 1048"/>
              <p:cNvSpPr>
                <a:spLocks noChangeShapeType="1"/>
              </p:cNvSpPr>
              <p:nvPr/>
            </p:nvSpPr>
            <p:spPr bwMode="auto">
              <a:xfrm>
                <a:off x="2701" y="950"/>
                <a:ext cx="1" cy="975"/>
              </a:xfrm>
              <a:prstGeom prst="line">
                <a:avLst/>
              </a:prstGeom>
              <a:noFill/>
              <a:ln w="0">
                <a:solidFill>
                  <a:srgbClr val="000000"/>
                </a:solidFill>
                <a:round/>
                <a:headEnd/>
                <a:tailEnd/>
              </a:ln>
            </p:spPr>
            <p:txBody>
              <a:bodyPr/>
              <a:lstStyle/>
              <a:p>
                <a:endParaRPr lang="en-US"/>
              </a:p>
            </p:txBody>
          </p:sp>
          <p:sp>
            <p:nvSpPr>
              <p:cNvPr id="84080" name="Line 1049"/>
              <p:cNvSpPr>
                <a:spLocks noChangeShapeType="1"/>
              </p:cNvSpPr>
              <p:nvPr/>
            </p:nvSpPr>
            <p:spPr bwMode="auto">
              <a:xfrm>
                <a:off x="2818" y="950"/>
                <a:ext cx="1" cy="975"/>
              </a:xfrm>
              <a:prstGeom prst="line">
                <a:avLst/>
              </a:prstGeom>
              <a:noFill/>
              <a:ln w="0">
                <a:solidFill>
                  <a:srgbClr val="000000"/>
                </a:solidFill>
                <a:round/>
                <a:headEnd/>
                <a:tailEnd/>
              </a:ln>
            </p:spPr>
            <p:txBody>
              <a:bodyPr/>
              <a:lstStyle/>
              <a:p>
                <a:endParaRPr lang="en-US"/>
              </a:p>
            </p:txBody>
          </p:sp>
          <p:sp>
            <p:nvSpPr>
              <p:cNvPr id="84081" name="Line 1050"/>
              <p:cNvSpPr>
                <a:spLocks noChangeShapeType="1"/>
              </p:cNvSpPr>
              <p:nvPr/>
            </p:nvSpPr>
            <p:spPr bwMode="auto">
              <a:xfrm>
                <a:off x="2939" y="950"/>
                <a:ext cx="1" cy="975"/>
              </a:xfrm>
              <a:prstGeom prst="line">
                <a:avLst/>
              </a:prstGeom>
              <a:noFill/>
              <a:ln w="0">
                <a:solidFill>
                  <a:srgbClr val="000000"/>
                </a:solidFill>
                <a:round/>
                <a:headEnd/>
                <a:tailEnd/>
              </a:ln>
            </p:spPr>
            <p:txBody>
              <a:bodyPr/>
              <a:lstStyle/>
              <a:p>
                <a:endParaRPr lang="en-US"/>
              </a:p>
            </p:txBody>
          </p:sp>
          <p:sp>
            <p:nvSpPr>
              <p:cNvPr id="84082" name="Line 1051"/>
              <p:cNvSpPr>
                <a:spLocks noChangeShapeType="1"/>
              </p:cNvSpPr>
              <p:nvPr/>
            </p:nvSpPr>
            <p:spPr bwMode="auto">
              <a:xfrm>
                <a:off x="3059" y="950"/>
                <a:ext cx="1" cy="975"/>
              </a:xfrm>
              <a:prstGeom prst="line">
                <a:avLst/>
              </a:prstGeom>
              <a:noFill/>
              <a:ln w="0">
                <a:solidFill>
                  <a:srgbClr val="000000"/>
                </a:solidFill>
                <a:round/>
                <a:headEnd/>
                <a:tailEnd/>
              </a:ln>
            </p:spPr>
            <p:txBody>
              <a:bodyPr/>
              <a:lstStyle/>
              <a:p>
                <a:endParaRPr lang="en-US"/>
              </a:p>
            </p:txBody>
          </p:sp>
          <p:sp>
            <p:nvSpPr>
              <p:cNvPr id="84083" name="Rectangle 1052"/>
              <p:cNvSpPr>
                <a:spLocks noChangeArrowheads="1"/>
              </p:cNvSpPr>
              <p:nvPr/>
            </p:nvSpPr>
            <p:spPr bwMode="auto">
              <a:xfrm>
                <a:off x="1861" y="950"/>
                <a:ext cx="1198" cy="975"/>
              </a:xfrm>
              <a:prstGeom prst="rect">
                <a:avLst/>
              </a:prstGeom>
              <a:noFill/>
              <a:ln w="6350">
                <a:solidFill>
                  <a:srgbClr val="000000"/>
                </a:solidFill>
                <a:miter lim="800000"/>
                <a:headEnd/>
                <a:tailEnd/>
              </a:ln>
            </p:spPr>
            <p:txBody>
              <a:bodyPr/>
              <a:lstStyle/>
              <a:p>
                <a:endParaRPr lang="en-IN"/>
              </a:p>
            </p:txBody>
          </p:sp>
          <p:sp>
            <p:nvSpPr>
              <p:cNvPr id="84084" name="Line 1053"/>
              <p:cNvSpPr>
                <a:spLocks noChangeShapeType="1"/>
              </p:cNvSpPr>
              <p:nvPr/>
            </p:nvSpPr>
            <p:spPr bwMode="auto">
              <a:xfrm>
                <a:off x="1861" y="950"/>
                <a:ext cx="1" cy="975"/>
              </a:xfrm>
              <a:prstGeom prst="line">
                <a:avLst/>
              </a:prstGeom>
              <a:noFill/>
              <a:ln w="0">
                <a:solidFill>
                  <a:srgbClr val="000000"/>
                </a:solidFill>
                <a:round/>
                <a:headEnd/>
                <a:tailEnd/>
              </a:ln>
            </p:spPr>
            <p:txBody>
              <a:bodyPr/>
              <a:lstStyle/>
              <a:p>
                <a:endParaRPr lang="en-US"/>
              </a:p>
            </p:txBody>
          </p:sp>
          <p:sp>
            <p:nvSpPr>
              <p:cNvPr id="84085" name="Line 1054"/>
              <p:cNvSpPr>
                <a:spLocks noChangeShapeType="1"/>
              </p:cNvSpPr>
              <p:nvPr/>
            </p:nvSpPr>
            <p:spPr bwMode="auto">
              <a:xfrm>
                <a:off x="1849" y="1925"/>
                <a:ext cx="12" cy="1"/>
              </a:xfrm>
              <a:prstGeom prst="line">
                <a:avLst/>
              </a:prstGeom>
              <a:noFill/>
              <a:ln w="0">
                <a:solidFill>
                  <a:srgbClr val="000000"/>
                </a:solidFill>
                <a:round/>
                <a:headEnd/>
                <a:tailEnd/>
              </a:ln>
            </p:spPr>
            <p:txBody>
              <a:bodyPr/>
              <a:lstStyle/>
              <a:p>
                <a:endParaRPr lang="en-US"/>
              </a:p>
            </p:txBody>
          </p:sp>
          <p:sp>
            <p:nvSpPr>
              <p:cNvPr id="84086" name="Line 1055"/>
              <p:cNvSpPr>
                <a:spLocks noChangeShapeType="1"/>
              </p:cNvSpPr>
              <p:nvPr/>
            </p:nvSpPr>
            <p:spPr bwMode="auto">
              <a:xfrm>
                <a:off x="1849" y="1828"/>
                <a:ext cx="12" cy="1"/>
              </a:xfrm>
              <a:prstGeom prst="line">
                <a:avLst/>
              </a:prstGeom>
              <a:noFill/>
              <a:ln w="0">
                <a:solidFill>
                  <a:srgbClr val="000000"/>
                </a:solidFill>
                <a:round/>
                <a:headEnd/>
                <a:tailEnd/>
              </a:ln>
            </p:spPr>
            <p:txBody>
              <a:bodyPr/>
              <a:lstStyle/>
              <a:p>
                <a:endParaRPr lang="en-US"/>
              </a:p>
            </p:txBody>
          </p:sp>
          <p:sp>
            <p:nvSpPr>
              <p:cNvPr id="84087" name="Line 1056"/>
              <p:cNvSpPr>
                <a:spLocks noChangeShapeType="1"/>
              </p:cNvSpPr>
              <p:nvPr/>
            </p:nvSpPr>
            <p:spPr bwMode="auto">
              <a:xfrm>
                <a:off x="1849" y="1730"/>
                <a:ext cx="12" cy="1"/>
              </a:xfrm>
              <a:prstGeom prst="line">
                <a:avLst/>
              </a:prstGeom>
              <a:noFill/>
              <a:ln w="0">
                <a:solidFill>
                  <a:srgbClr val="000000"/>
                </a:solidFill>
                <a:round/>
                <a:headEnd/>
                <a:tailEnd/>
              </a:ln>
            </p:spPr>
            <p:txBody>
              <a:bodyPr/>
              <a:lstStyle/>
              <a:p>
                <a:endParaRPr lang="en-US"/>
              </a:p>
            </p:txBody>
          </p:sp>
          <p:sp>
            <p:nvSpPr>
              <p:cNvPr id="84088" name="Line 1057"/>
              <p:cNvSpPr>
                <a:spLocks noChangeShapeType="1"/>
              </p:cNvSpPr>
              <p:nvPr/>
            </p:nvSpPr>
            <p:spPr bwMode="auto">
              <a:xfrm>
                <a:off x="1849" y="1633"/>
                <a:ext cx="12" cy="1"/>
              </a:xfrm>
              <a:prstGeom prst="line">
                <a:avLst/>
              </a:prstGeom>
              <a:noFill/>
              <a:ln w="0">
                <a:solidFill>
                  <a:srgbClr val="000000"/>
                </a:solidFill>
                <a:round/>
                <a:headEnd/>
                <a:tailEnd/>
              </a:ln>
            </p:spPr>
            <p:txBody>
              <a:bodyPr/>
              <a:lstStyle/>
              <a:p>
                <a:endParaRPr lang="en-US"/>
              </a:p>
            </p:txBody>
          </p:sp>
          <p:sp>
            <p:nvSpPr>
              <p:cNvPr id="84089" name="Line 1058"/>
              <p:cNvSpPr>
                <a:spLocks noChangeShapeType="1"/>
              </p:cNvSpPr>
              <p:nvPr/>
            </p:nvSpPr>
            <p:spPr bwMode="auto">
              <a:xfrm>
                <a:off x="1849" y="1535"/>
                <a:ext cx="12" cy="1"/>
              </a:xfrm>
              <a:prstGeom prst="line">
                <a:avLst/>
              </a:prstGeom>
              <a:noFill/>
              <a:ln w="0">
                <a:solidFill>
                  <a:srgbClr val="000000"/>
                </a:solidFill>
                <a:round/>
                <a:headEnd/>
                <a:tailEnd/>
              </a:ln>
            </p:spPr>
            <p:txBody>
              <a:bodyPr/>
              <a:lstStyle/>
              <a:p>
                <a:endParaRPr lang="en-US"/>
              </a:p>
            </p:txBody>
          </p:sp>
          <p:sp>
            <p:nvSpPr>
              <p:cNvPr id="84090" name="Line 1059"/>
              <p:cNvSpPr>
                <a:spLocks noChangeShapeType="1"/>
              </p:cNvSpPr>
              <p:nvPr/>
            </p:nvSpPr>
            <p:spPr bwMode="auto">
              <a:xfrm>
                <a:off x="1849" y="1437"/>
                <a:ext cx="12" cy="1"/>
              </a:xfrm>
              <a:prstGeom prst="line">
                <a:avLst/>
              </a:prstGeom>
              <a:noFill/>
              <a:ln w="0">
                <a:solidFill>
                  <a:srgbClr val="000000"/>
                </a:solidFill>
                <a:round/>
                <a:headEnd/>
                <a:tailEnd/>
              </a:ln>
            </p:spPr>
            <p:txBody>
              <a:bodyPr/>
              <a:lstStyle/>
              <a:p>
                <a:endParaRPr lang="en-US"/>
              </a:p>
            </p:txBody>
          </p:sp>
          <p:sp>
            <p:nvSpPr>
              <p:cNvPr id="84091" name="Line 1060"/>
              <p:cNvSpPr>
                <a:spLocks noChangeShapeType="1"/>
              </p:cNvSpPr>
              <p:nvPr/>
            </p:nvSpPr>
            <p:spPr bwMode="auto">
              <a:xfrm>
                <a:off x="1849" y="1340"/>
                <a:ext cx="12" cy="1"/>
              </a:xfrm>
              <a:prstGeom prst="line">
                <a:avLst/>
              </a:prstGeom>
              <a:noFill/>
              <a:ln w="0">
                <a:solidFill>
                  <a:srgbClr val="000000"/>
                </a:solidFill>
                <a:round/>
                <a:headEnd/>
                <a:tailEnd/>
              </a:ln>
            </p:spPr>
            <p:txBody>
              <a:bodyPr/>
              <a:lstStyle/>
              <a:p>
                <a:endParaRPr lang="en-US"/>
              </a:p>
            </p:txBody>
          </p:sp>
          <p:sp>
            <p:nvSpPr>
              <p:cNvPr id="84092" name="Line 1061"/>
              <p:cNvSpPr>
                <a:spLocks noChangeShapeType="1"/>
              </p:cNvSpPr>
              <p:nvPr/>
            </p:nvSpPr>
            <p:spPr bwMode="auto">
              <a:xfrm>
                <a:off x="1849" y="1242"/>
                <a:ext cx="12" cy="1"/>
              </a:xfrm>
              <a:prstGeom prst="line">
                <a:avLst/>
              </a:prstGeom>
              <a:noFill/>
              <a:ln w="0">
                <a:solidFill>
                  <a:srgbClr val="000000"/>
                </a:solidFill>
                <a:round/>
                <a:headEnd/>
                <a:tailEnd/>
              </a:ln>
            </p:spPr>
            <p:txBody>
              <a:bodyPr/>
              <a:lstStyle/>
              <a:p>
                <a:endParaRPr lang="en-US"/>
              </a:p>
            </p:txBody>
          </p:sp>
          <p:sp>
            <p:nvSpPr>
              <p:cNvPr id="84093" name="Line 1062"/>
              <p:cNvSpPr>
                <a:spLocks noChangeShapeType="1"/>
              </p:cNvSpPr>
              <p:nvPr/>
            </p:nvSpPr>
            <p:spPr bwMode="auto">
              <a:xfrm>
                <a:off x="1849" y="1145"/>
                <a:ext cx="12" cy="1"/>
              </a:xfrm>
              <a:prstGeom prst="line">
                <a:avLst/>
              </a:prstGeom>
              <a:noFill/>
              <a:ln w="0">
                <a:solidFill>
                  <a:srgbClr val="000000"/>
                </a:solidFill>
                <a:round/>
                <a:headEnd/>
                <a:tailEnd/>
              </a:ln>
            </p:spPr>
            <p:txBody>
              <a:bodyPr/>
              <a:lstStyle/>
              <a:p>
                <a:endParaRPr lang="en-US"/>
              </a:p>
            </p:txBody>
          </p:sp>
          <p:sp>
            <p:nvSpPr>
              <p:cNvPr id="84094" name="Line 1063"/>
              <p:cNvSpPr>
                <a:spLocks noChangeShapeType="1"/>
              </p:cNvSpPr>
              <p:nvPr/>
            </p:nvSpPr>
            <p:spPr bwMode="auto">
              <a:xfrm>
                <a:off x="1849" y="1047"/>
                <a:ext cx="12" cy="1"/>
              </a:xfrm>
              <a:prstGeom prst="line">
                <a:avLst/>
              </a:prstGeom>
              <a:noFill/>
              <a:ln w="0">
                <a:solidFill>
                  <a:srgbClr val="000000"/>
                </a:solidFill>
                <a:round/>
                <a:headEnd/>
                <a:tailEnd/>
              </a:ln>
            </p:spPr>
            <p:txBody>
              <a:bodyPr/>
              <a:lstStyle/>
              <a:p>
                <a:endParaRPr lang="en-US"/>
              </a:p>
            </p:txBody>
          </p:sp>
          <p:sp>
            <p:nvSpPr>
              <p:cNvPr id="84095" name="Line 1064"/>
              <p:cNvSpPr>
                <a:spLocks noChangeShapeType="1"/>
              </p:cNvSpPr>
              <p:nvPr/>
            </p:nvSpPr>
            <p:spPr bwMode="auto">
              <a:xfrm>
                <a:off x="1849" y="950"/>
                <a:ext cx="12" cy="1"/>
              </a:xfrm>
              <a:prstGeom prst="line">
                <a:avLst/>
              </a:prstGeom>
              <a:noFill/>
              <a:ln w="0">
                <a:solidFill>
                  <a:srgbClr val="000000"/>
                </a:solidFill>
                <a:round/>
                <a:headEnd/>
                <a:tailEnd/>
              </a:ln>
            </p:spPr>
            <p:txBody>
              <a:bodyPr/>
              <a:lstStyle/>
              <a:p>
                <a:endParaRPr lang="en-US"/>
              </a:p>
            </p:txBody>
          </p:sp>
          <p:sp>
            <p:nvSpPr>
              <p:cNvPr id="84096" name="Line 1065"/>
              <p:cNvSpPr>
                <a:spLocks noChangeShapeType="1"/>
              </p:cNvSpPr>
              <p:nvPr/>
            </p:nvSpPr>
            <p:spPr bwMode="auto">
              <a:xfrm>
                <a:off x="1861" y="1925"/>
                <a:ext cx="1198" cy="1"/>
              </a:xfrm>
              <a:prstGeom prst="line">
                <a:avLst/>
              </a:prstGeom>
              <a:noFill/>
              <a:ln w="0">
                <a:solidFill>
                  <a:srgbClr val="000000"/>
                </a:solidFill>
                <a:round/>
                <a:headEnd/>
                <a:tailEnd/>
              </a:ln>
            </p:spPr>
            <p:txBody>
              <a:bodyPr/>
              <a:lstStyle/>
              <a:p>
                <a:endParaRPr lang="en-US"/>
              </a:p>
            </p:txBody>
          </p:sp>
          <p:sp>
            <p:nvSpPr>
              <p:cNvPr id="84097" name="Line 1066"/>
              <p:cNvSpPr>
                <a:spLocks noChangeShapeType="1"/>
              </p:cNvSpPr>
              <p:nvPr/>
            </p:nvSpPr>
            <p:spPr bwMode="auto">
              <a:xfrm flipV="1">
                <a:off x="1861" y="1925"/>
                <a:ext cx="1" cy="12"/>
              </a:xfrm>
              <a:prstGeom prst="line">
                <a:avLst/>
              </a:prstGeom>
              <a:noFill/>
              <a:ln w="0">
                <a:solidFill>
                  <a:srgbClr val="000000"/>
                </a:solidFill>
                <a:round/>
                <a:headEnd/>
                <a:tailEnd/>
              </a:ln>
            </p:spPr>
            <p:txBody>
              <a:bodyPr/>
              <a:lstStyle/>
              <a:p>
                <a:endParaRPr lang="en-US"/>
              </a:p>
            </p:txBody>
          </p:sp>
          <p:sp>
            <p:nvSpPr>
              <p:cNvPr id="84098" name="Line 1067"/>
              <p:cNvSpPr>
                <a:spLocks noChangeShapeType="1"/>
              </p:cNvSpPr>
              <p:nvPr/>
            </p:nvSpPr>
            <p:spPr bwMode="auto">
              <a:xfrm flipV="1">
                <a:off x="1981" y="1925"/>
                <a:ext cx="1" cy="12"/>
              </a:xfrm>
              <a:prstGeom prst="line">
                <a:avLst/>
              </a:prstGeom>
              <a:noFill/>
              <a:ln w="0">
                <a:solidFill>
                  <a:srgbClr val="000000"/>
                </a:solidFill>
                <a:round/>
                <a:headEnd/>
                <a:tailEnd/>
              </a:ln>
            </p:spPr>
            <p:txBody>
              <a:bodyPr/>
              <a:lstStyle/>
              <a:p>
                <a:endParaRPr lang="en-US"/>
              </a:p>
            </p:txBody>
          </p:sp>
          <p:sp>
            <p:nvSpPr>
              <p:cNvPr id="84099" name="Line 1068"/>
              <p:cNvSpPr>
                <a:spLocks noChangeShapeType="1"/>
              </p:cNvSpPr>
              <p:nvPr/>
            </p:nvSpPr>
            <p:spPr bwMode="auto">
              <a:xfrm flipV="1">
                <a:off x="2102" y="1925"/>
                <a:ext cx="1" cy="12"/>
              </a:xfrm>
              <a:prstGeom prst="line">
                <a:avLst/>
              </a:prstGeom>
              <a:noFill/>
              <a:ln w="0">
                <a:solidFill>
                  <a:srgbClr val="000000"/>
                </a:solidFill>
                <a:round/>
                <a:headEnd/>
                <a:tailEnd/>
              </a:ln>
            </p:spPr>
            <p:txBody>
              <a:bodyPr/>
              <a:lstStyle/>
              <a:p>
                <a:endParaRPr lang="en-US"/>
              </a:p>
            </p:txBody>
          </p:sp>
          <p:sp>
            <p:nvSpPr>
              <p:cNvPr id="84100" name="Line 1069"/>
              <p:cNvSpPr>
                <a:spLocks noChangeShapeType="1"/>
              </p:cNvSpPr>
              <p:nvPr/>
            </p:nvSpPr>
            <p:spPr bwMode="auto">
              <a:xfrm flipV="1">
                <a:off x="2219" y="1925"/>
                <a:ext cx="1" cy="12"/>
              </a:xfrm>
              <a:prstGeom prst="line">
                <a:avLst/>
              </a:prstGeom>
              <a:noFill/>
              <a:ln w="0">
                <a:solidFill>
                  <a:srgbClr val="000000"/>
                </a:solidFill>
                <a:round/>
                <a:headEnd/>
                <a:tailEnd/>
              </a:ln>
            </p:spPr>
            <p:txBody>
              <a:bodyPr/>
              <a:lstStyle/>
              <a:p>
                <a:endParaRPr lang="en-US"/>
              </a:p>
            </p:txBody>
          </p:sp>
          <p:sp>
            <p:nvSpPr>
              <p:cNvPr id="84101" name="Line 1070"/>
              <p:cNvSpPr>
                <a:spLocks noChangeShapeType="1"/>
              </p:cNvSpPr>
              <p:nvPr/>
            </p:nvSpPr>
            <p:spPr bwMode="auto">
              <a:xfrm flipV="1">
                <a:off x="2339" y="1925"/>
                <a:ext cx="1" cy="12"/>
              </a:xfrm>
              <a:prstGeom prst="line">
                <a:avLst/>
              </a:prstGeom>
              <a:noFill/>
              <a:ln w="0">
                <a:solidFill>
                  <a:srgbClr val="000000"/>
                </a:solidFill>
                <a:round/>
                <a:headEnd/>
                <a:tailEnd/>
              </a:ln>
            </p:spPr>
            <p:txBody>
              <a:bodyPr/>
              <a:lstStyle/>
              <a:p>
                <a:endParaRPr lang="en-US"/>
              </a:p>
            </p:txBody>
          </p:sp>
          <p:sp>
            <p:nvSpPr>
              <p:cNvPr id="84102" name="Line 1071"/>
              <p:cNvSpPr>
                <a:spLocks noChangeShapeType="1"/>
              </p:cNvSpPr>
              <p:nvPr/>
            </p:nvSpPr>
            <p:spPr bwMode="auto">
              <a:xfrm flipV="1">
                <a:off x="2460" y="1925"/>
                <a:ext cx="1" cy="12"/>
              </a:xfrm>
              <a:prstGeom prst="line">
                <a:avLst/>
              </a:prstGeom>
              <a:noFill/>
              <a:ln w="0">
                <a:solidFill>
                  <a:srgbClr val="000000"/>
                </a:solidFill>
                <a:round/>
                <a:headEnd/>
                <a:tailEnd/>
              </a:ln>
            </p:spPr>
            <p:txBody>
              <a:bodyPr/>
              <a:lstStyle/>
              <a:p>
                <a:endParaRPr lang="en-US"/>
              </a:p>
            </p:txBody>
          </p:sp>
          <p:sp>
            <p:nvSpPr>
              <p:cNvPr id="84103" name="Line 1072"/>
              <p:cNvSpPr>
                <a:spLocks noChangeShapeType="1"/>
              </p:cNvSpPr>
              <p:nvPr/>
            </p:nvSpPr>
            <p:spPr bwMode="auto">
              <a:xfrm flipV="1">
                <a:off x="2581" y="1925"/>
                <a:ext cx="1" cy="12"/>
              </a:xfrm>
              <a:prstGeom prst="line">
                <a:avLst/>
              </a:prstGeom>
              <a:noFill/>
              <a:ln w="0">
                <a:solidFill>
                  <a:srgbClr val="000000"/>
                </a:solidFill>
                <a:round/>
                <a:headEnd/>
                <a:tailEnd/>
              </a:ln>
            </p:spPr>
            <p:txBody>
              <a:bodyPr/>
              <a:lstStyle/>
              <a:p>
                <a:endParaRPr lang="en-US"/>
              </a:p>
            </p:txBody>
          </p:sp>
          <p:sp>
            <p:nvSpPr>
              <p:cNvPr id="84104" name="Line 1073"/>
              <p:cNvSpPr>
                <a:spLocks noChangeShapeType="1"/>
              </p:cNvSpPr>
              <p:nvPr/>
            </p:nvSpPr>
            <p:spPr bwMode="auto">
              <a:xfrm flipV="1">
                <a:off x="2701" y="1925"/>
                <a:ext cx="1" cy="12"/>
              </a:xfrm>
              <a:prstGeom prst="line">
                <a:avLst/>
              </a:prstGeom>
              <a:noFill/>
              <a:ln w="0">
                <a:solidFill>
                  <a:srgbClr val="000000"/>
                </a:solidFill>
                <a:round/>
                <a:headEnd/>
                <a:tailEnd/>
              </a:ln>
            </p:spPr>
            <p:txBody>
              <a:bodyPr/>
              <a:lstStyle/>
              <a:p>
                <a:endParaRPr lang="en-US"/>
              </a:p>
            </p:txBody>
          </p:sp>
          <p:sp>
            <p:nvSpPr>
              <p:cNvPr id="84105" name="Line 1074"/>
              <p:cNvSpPr>
                <a:spLocks noChangeShapeType="1"/>
              </p:cNvSpPr>
              <p:nvPr/>
            </p:nvSpPr>
            <p:spPr bwMode="auto">
              <a:xfrm flipV="1">
                <a:off x="2818" y="1925"/>
                <a:ext cx="1" cy="12"/>
              </a:xfrm>
              <a:prstGeom prst="line">
                <a:avLst/>
              </a:prstGeom>
              <a:noFill/>
              <a:ln w="0">
                <a:solidFill>
                  <a:srgbClr val="000000"/>
                </a:solidFill>
                <a:round/>
                <a:headEnd/>
                <a:tailEnd/>
              </a:ln>
            </p:spPr>
            <p:txBody>
              <a:bodyPr/>
              <a:lstStyle/>
              <a:p>
                <a:endParaRPr lang="en-US"/>
              </a:p>
            </p:txBody>
          </p:sp>
          <p:sp>
            <p:nvSpPr>
              <p:cNvPr id="84106" name="Line 1075"/>
              <p:cNvSpPr>
                <a:spLocks noChangeShapeType="1"/>
              </p:cNvSpPr>
              <p:nvPr/>
            </p:nvSpPr>
            <p:spPr bwMode="auto">
              <a:xfrm flipV="1">
                <a:off x="2939" y="1925"/>
                <a:ext cx="1" cy="12"/>
              </a:xfrm>
              <a:prstGeom prst="line">
                <a:avLst/>
              </a:prstGeom>
              <a:noFill/>
              <a:ln w="0">
                <a:solidFill>
                  <a:srgbClr val="000000"/>
                </a:solidFill>
                <a:round/>
                <a:headEnd/>
                <a:tailEnd/>
              </a:ln>
            </p:spPr>
            <p:txBody>
              <a:bodyPr/>
              <a:lstStyle/>
              <a:p>
                <a:endParaRPr lang="en-US"/>
              </a:p>
            </p:txBody>
          </p:sp>
          <p:sp>
            <p:nvSpPr>
              <p:cNvPr id="84107" name="Line 1076"/>
              <p:cNvSpPr>
                <a:spLocks noChangeShapeType="1"/>
              </p:cNvSpPr>
              <p:nvPr/>
            </p:nvSpPr>
            <p:spPr bwMode="auto">
              <a:xfrm flipV="1">
                <a:off x="3059" y="1925"/>
                <a:ext cx="1" cy="12"/>
              </a:xfrm>
              <a:prstGeom prst="line">
                <a:avLst/>
              </a:prstGeom>
              <a:noFill/>
              <a:ln w="0">
                <a:solidFill>
                  <a:srgbClr val="000000"/>
                </a:solidFill>
                <a:round/>
                <a:headEnd/>
                <a:tailEnd/>
              </a:ln>
            </p:spPr>
            <p:txBody>
              <a:bodyPr/>
              <a:lstStyle/>
              <a:p>
                <a:endParaRPr lang="en-US"/>
              </a:p>
            </p:txBody>
          </p:sp>
          <p:sp>
            <p:nvSpPr>
              <p:cNvPr id="84108" name="Freeform 1077"/>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109" name="Freeform 1078"/>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84110" name="Freeform 1079"/>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84111" name="Freeform 1080"/>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112" name="Freeform 1081"/>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84113" name="Freeform 1082"/>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IN"/>
              </a:p>
            </p:txBody>
          </p:sp>
          <p:sp>
            <p:nvSpPr>
              <p:cNvPr id="84114" name="Freeform 1083"/>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115" name="Freeform 1084"/>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84116" name="Freeform 1085"/>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IN"/>
              </a:p>
            </p:txBody>
          </p:sp>
          <p:sp>
            <p:nvSpPr>
              <p:cNvPr id="84117" name="Freeform 1086"/>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118" name="Rectangle 1087"/>
              <p:cNvSpPr>
                <a:spLocks noChangeArrowheads="1"/>
              </p:cNvSpPr>
              <p:nvPr/>
            </p:nvSpPr>
            <p:spPr bwMode="auto">
              <a:xfrm>
                <a:off x="1805" y="1897"/>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84119" name="Rectangle 1088"/>
              <p:cNvSpPr>
                <a:spLocks noChangeArrowheads="1"/>
              </p:cNvSpPr>
              <p:nvPr/>
            </p:nvSpPr>
            <p:spPr bwMode="auto">
              <a:xfrm>
                <a:off x="1805" y="179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84120" name="Rectangle 1089"/>
              <p:cNvSpPr>
                <a:spLocks noChangeArrowheads="1"/>
              </p:cNvSpPr>
              <p:nvPr/>
            </p:nvSpPr>
            <p:spPr bwMode="auto">
              <a:xfrm>
                <a:off x="1805" y="170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84121" name="Rectangle 1090"/>
              <p:cNvSpPr>
                <a:spLocks noChangeArrowheads="1"/>
              </p:cNvSpPr>
              <p:nvPr/>
            </p:nvSpPr>
            <p:spPr bwMode="auto">
              <a:xfrm>
                <a:off x="1805" y="1604"/>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84122" name="Rectangle 1091"/>
              <p:cNvSpPr>
                <a:spLocks noChangeArrowheads="1"/>
              </p:cNvSpPr>
              <p:nvPr/>
            </p:nvSpPr>
            <p:spPr bwMode="auto">
              <a:xfrm>
                <a:off x="1805" y="1507"/>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84123" name="Rectangle 1092"/>
              <p:cNvSpPr>
                <a:spLocks noChangeArrowheads="1"/>
              </p:cNvSpPr>
              <p:nvPr/>
            </p:nvSpPr>
            <p:spPr bwMode="auto">
              <a:xfrm>
                <a:off x="1805" y="140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84124" name="Rectangle 1093"/>
              <p:cNvSpPr>
                <a:spLocks noChangeArrowheads="1"/>
              </p:cNvSpPr>
              <p:nvPr/>
            </p:nvSpPr>
            <p:spPr bwMode="auto">
              <a:xfrm>
                <a:off x="1805" y="1310"/>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84125" name="Rectangle 1094"/>
              <p:cNvSpPr>
                <a:spLocks noChangeArrowheads="1"/>
              </p:cNvSpPr>
              <p:nvPr/>
            </p:nvSpPr>
            <p:spPr bwMode="auto">
              <a:xfrm>
                <a:off x="1805" y="1214"/>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84126" name="Rectangle 1095"/>
              <p:cNvSpPr>
                <a:spLocks noChangeArrowheads="1"/>
              </p:cNvSpPr>
              <p:nvPr/>
            </p:nvSpPr>
            <p:spPr bwMode="auto">
              <a:xfrm>
                <a:off x="1805" y="1116"/>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84127" name="Rectangle 1096"/>
              <p:cNvSpPr>
                <a:spLocks noChangeArrowheads="1"/>
              </p:cNvSpPr>
              <p:nvPr/>
            </p:nvSpPr>
            <p:spPr bwMode="auto">
              <a:xfrm>
                <a:off x="1805" y="101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84128" name="Rectangle 1097"/>
              <p:cNvSpPr>
                <a:spLocks noChangeArrowheads="1"/>
              </p:cNvSpPr>
              <p:nvPr/>
            </p:nvSpPr>
            <p:spPr bwMode="auto">
              <a:xfrm>
                <a:off x="1779" y="920"/>
                <a:ext cx="6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84129" name="Rectangle 1098"/>
              <p:cNvSpPr>
                <a:spLocks noChangeArrowheads="1"/>
              </p:cNvSpPr>
              <p:nvPr/>
            </p:nvSpPr>
            <p:spPr bwMode="auto">
              <a:xfrm>
                <a:off x="1849" y="19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84130" name="Rectangle 1099"/>
              <p:cNvSpPr>
                <a:spLocks noChangeArrowheads="1"/>
              </p:cNvSpPr>
              <p:nvPr/>
            </p:nvSpPr>
            <p:spPr bwMode="auto">
              <a:xfrm>
                <a:off x="1968" y="19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84131" name="Rectangle 1100"/>
              <p:cNvSpPr>
                <a:spLocks noChangeArrowheads="1"/>
              </p:cNvSpPr>
              <p:nvPr/>
            </p:nvSpPr>
            <p:spPr bwMode="auto">
              <a:xfrm>
                <a:off x="2090" y="19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84132" name="Rectangle 1101"/>
              <p:cNvSpPr>
                <a:spLocks noChangeArrowheads="1"/>
              </p:cNvSpPr>
              <p:nvPr/>
            </p:nvSpPr>
            <p:spPr bwMode="auto">
              <a:xfrm>
                <a:off x="2207" y="19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84133" name="Rectangle 1102"/>
              <p:cNvSpPr>
                <a:spLocks noChangeArrowheads="1"/>
              </p:cNvSpPr>
              <p:nvPr/>
            </p:nvSpPr>
            <p:spPr bwMode="auto">
              <a:xfrm>
                <a:off x="2326" y="19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84134" name="Rectangle 1103"/>
              <p:cNvSpPr>
                <a:spLocks noChangeArrowheads="1"/>
              </p:cNvSpPr>
              <p:nvPr/>
            </p:nvSpPr>
            <p:spPr bwMode="auto">
              <a:xfrm>
                <a:off x="2448" y="19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84135" name="Rectangle 1104"/>
              <p:cNvSpPr>
                <a:spLocks noChangeArrowheads="1"/>
              </p:cNvSpPr>
              <p:nvPr/>
            </p:nvSpPr>
            <p:spPr bwMode="auto">
              <a:xfrm>
                <a:off x="2569" y="19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84136" name="Rectangle 1105"/>
              <p:cNvSpPr>
                <a:spLocks noChangeArrowheads="1"/>
              </p:cNvSpPr>
              <p:nvPr/>
            </p:nvSpPr>
            <p:spPr bwMode="auto">
              <a:xfrm>
                <a:off x="2689" y="19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84137" name="Rectangle 1106"/>
              <p:cNvSpPr>
                <a:spLocks noChangeArrowheads="1"/>
              </p:cNvSpPr>
              <p:nvPr/>
            </p:nvSpPr>
            <p:spPr bwMode="auto">
              <a:xfrm>
                <a:off x="2806" y="19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84138" name="Rectangle 1107"/>
              <p:cNvSpPr>
                <a:spLocks noChangeArrowheads="1"/>
              </p:cNvSpPr>
              <p:nvPr/>
            </p:nvSpPr>
            <p:spPr bwMode="auto">
              <a:xfrm>
                <a:off x="2927" y="19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84139" name="Rectangle 1108"/>
              <p:cNvSpPr>
                <a:spLocks noChangeArrowheads="1"/>
              </p:cNvSpPr>
              <p:nvPr/>
            </p:nvSpPr>
            <p:spPr bwMode="auto">
              <a:xfrm>
                <a:off x="3035" y="1962"/>
                <a:ext cx="6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84140" name="Rectangle 1109"/>
              <p:cNvSpPr>
                <a:spLocks noChangeArrowheads="1"/>
              </p:cNvSpPr>
              <p:nvPr/>
            </p:nvSpPr>
            <p:spPr bwMode="auto">
              <a:xfrm>
                <a:off x="1728" y="864"/>
                <a:ext cx="1396" cy="1208"/>
              </a:xfrm>
              <a:prstGeom prst="rect">
                <a:avLst/>
              </a:prstGeom>
              <a:noFill/>
              <a:ln w="0">
                <a:solidFill>
                  <a:srgbClr val="000000"/>
                </a:solidFill>
                <a:miter lim="800000"/>
                <a:headEnd/>
                <a:tailEnd/>
              </a:ln>
            </p:spPr>
            <p:txBody>
              <a:bodyPr/>
              <a:lstStyle/>
              <a:p>
                <a:endParaRPr lang="en-IN"/>
              </a:p>
            </p:txBody>
          </p:sp>
        </p:grpSp>
        <p:grpSp>
          <p:nvGrpSpPr>
            <p:cNvPr id="4" name="Group 1110"/>
            <p:cNvGrpSpPr>
              <a:grpSpLocks/>
            </p:cNvGrpSpPr>
            <p:nvPr/>
          </p:nvGrpSpPr>
          <p:grpSpPr bwMode="auto">
            <a:xfrm>
              <a:off x="3408" y="3072"/>
              <a:ext cx="1248" cy="1112"/>
              <a:chOff x="3616" y="2464"/>
              <a:chExt cx="1396" cy="1208"/>
            </a:xfrm>
          </p:grpSpPr>
          <p:sp>
            <p:nvSpPr>
              <p:cNvPr id="83977" name="Rectangle 1111"/>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p>
                <a:endParaRPr lang="en-IN"/>
              </a:p>
            </p:txBody>
          </p:sp>
          <p:sp>
            <p:nvSpPr>
              <p:cNvPr id="83978" name="Rectangle 1112"/>
              <p:cNvSpPr>
                <a:spLocks noChangeArrowheads="1"/>
              </p:cNvSpPr>
              <p:nvPr/>
            </p:nvSpPr>
            <p:spPr bwMode="auto">
              <a:xfrm>
                <a:off x="3749" y="2550"/>
                <a:ext cx="1198" cy="975"/>
              </a:xfrm>
              <a:prstGeom prst="rect">
                <a:avLst/>
              </a:prstGeom>
              <a:solidFill>
                <a:srgbClr val="FFFFFF"/>
              </a:solidFill>
              <a:ln w="9525">
                <a:noFill/>
                <a:miter lim="800000"/>
                <a:headEnd/>
                <a:tailEnd/>
              </a:ln>
            </p:spPr>
            <p:txBody>
              <a:bodyPr/>
              <a:lstStyle/>
              <a:p>
                <a:endParaRPr lang="en-IN"/>
              </a:p>
            </p:txBody>
          </p:sp>
          <p:sp>
            <p:nvSpPr>
              <p:cNvPr id="83979" name="Line 1113"/>
              <p:cNvSpPr>
                <a:spLocks noChangeShapeType="1"/>
              </p:cNvSpPr>
              <p:nvPr/>
            </p:nvSpPr>
            <p:spPr bwMode="auto">
              <a:xfrm>
                <a:off x="3749" y="3428"/>
                <a:ext cx="1198" cy="1"/>
              </a:xfrm>
              <a:prstGeom prst="line">
                <a:avLst/>
              </a:prstGeom>
              <a:noFill/>
              <a:ln w="0">
                <a:solidFill>
                  <a:srgbClr val="000000"/>
                </a:solidFill>
                <a:round/>
                <a:headEnd/>
                <a:tailEnd/>
              </a:ln>
            </p:spPr>
            <p:txBody>
              <a:bodyPr/>
              <a:lstStyle/>
              <a:p>
                <a:endParaRPr lang="en-US"/>
              </a:p>
            </p:txBody>
          </p:sp>
          <p:sp>
            <p:nvSpPr>
              <p:cNvPr id="83980" name="Line 1114"/>
              <p:cNvSpPr>
                <a:spLocks noChangeShapeType="1"/>
              </p:cNvSpPr>
              <p:nvPr/>
            </p:nvSpPr>
            <p:spPr bwMode="auto">
              <a:xfrm>
                <a:off x="3749" y="3330"/>
                <a:ext cx="1198" cy="1"/>
              </a:xfrm>
              <a:prstGeom prst="line">
                <a:avLst/>
              </a:prstGeom>
              <a:noFill/>
              <a:ln w="0">
                <a:solidFill>
                  <a:srgbClr val="000000"/>
                </a:solidFill>
                <a:round/>
                <a:headEnd/>
                <a:tailEnd/>
              </a:ln>
            </p:spPr>
            <p:txBody>
              <a:bodyPr/>
              <a:lstStyle/>
              <a:p>
                <a:endParaRPr lang="en-US"/>
              </a:p>
            </p:txBody>
          </p:sp>
          <p:sp>
            <p:nvSpPr>
              <p:cNvPr id="83981" name="Line 1115"/>
              <p:cNvSpPr>
                <a:spLocks noChangeShapeType="1"/>
              </p:cNvSpPr>
              <p:nvPr/>
            </p:nvSpPr>
            <p:spPr bwMode="auto">
              <a:xfrm>
                <a:off x="3749" y="3233"/>
                <a:ext cx="1198" cy="1"/>
              </a:xfrm>
              <a:prstGeom prst="line">
                <a:avLst/>
              </a:prstGeom>
              <a:noFill/>
              <a:ln w="0">
                <a:solidFill>
                  <a:srgbClr val="000000"/>
                </a:solidFill>
                <a:round/>
                <a:headEnd/>
                <a:tailEnd/>
              </a:ln>
            </p:spPr>
            <p:txBody>
              <a:bodyPr/>
              <a:lstStyle/>
              <a:p>
                <a:endParaRPr lang="en-US"/>
              </a:p>
            </p:txBody>
          </p:sp>
          <p:sp>
            <p:nvSpPr>
              <p:cNvPr id="83982" name="Line 1116"/>
              <p:cNvSpPr>
                <a:spLocks noChangeShapeType="1"/>
              </p:cNvSpPr>
              <p:nvPr/>
            </p:nvSpPr>
            <p:spPr bwMode="auto">
              <a:xfrm>
                <a:off x="3749" y="3135"/>
                <a:ext cx="1198" cy="1"/>
              </a:xfrm>
              <a:prstGeom prst="line">
                <a:avLst/>
              </a:prstGeom>
              <a:noFill/>
              <a:ln w="0">
                <a:solidFill>
                  <a:srgbClr val="000000"/>
                </a:solidFill>
                <a:round/>
                <a:headEnd/>
                <a:tailEnd/>
              </a:ln>
            </p:spPr>
            <p:txBody>
              <a:bodyPr/>
              <a:lstStyle/>
              <a:p>
                <a:endParaRPr lang="en-US"/>
              </a:p>
            </p:txBody>
          </p:sp>
          <p:sp>
            <p:nvSpPr>
              <p:cNvPr id="83983" name="Line 1117"/>
              <p:cNvSpPr>
                <a:spLocks noChangeShapeType="1"/>
              </p:cNvSpPr>
              <p:nvPr/>
            </p:nvSpPr>
            <p:spPr bwMode="auto">
              <a:xfrm>
                <a:off x="3749" y="3037"/>
                <a:ext cx="1198" cy="1"/>
              </a:xfrm>
              <a:prstGeom prst="line">
                <a:avLst/>
              </a:prstGeom>
              <a:noFill/>
              <a:ln w="0">
                <a:solidFill>
                  <a:srgbClr val="000000"/>
                </a:solidFill>
                <a:round/>
                <a:headEnd/>
                <a:tailEnd/>
              </a:ln>
            </p:spPr>
            <p:txBody>
              <a:bodyPr/>
              <a:lstStyle/>
              <a:p>
                <a:endParaRPr lang="en-US"/>
              </a:p>
            </p:txBody>
          </p:sp>
          <p:sp>
            <p:nvSpPr>
              <p:cNvPr id="83984" name="Line 1118"/>
              <p:cNvSpPr>
                <a:spLocks noChangeShapeType="1"/>
              </p:cNvSpPr>
              <p:nvPr/>
            </p:nvSpPr>
            <p:spPr bwMode="auto">
              <a:xfrm>
                <a:off x="3749" y="2940"/>
                <a:ext cx="1198" cy="1"/>
              </a:xfrm>
              <a:prstGeom prst="line">
                <a:avLst/>
              </a:prstGeom>
              <a:noFill/>
              <a:ln w="0">
                <a:solidFill>
                  <a:srgbClr val="000000"/>
                </a:solidFill>
                <a:round/>
                <a:headEnd/>
                <a:tailEnd/>
              </a:ln>
            </p:spPr>
            <p:txBody>
              <a:bodyPr/>
              <a:lstStyle/>
              <a:p>
                <a:endParaRPr lang="en-US"/>
              </a:p>
            </p:txBody>
          </p:sp>
          <p:sp>
            <p:nvSpPr>
              <p:cNvPr id="83985" name="Line 1119"/>
              <p:cNvSpPr>
                <a:spLocks noChangeShapeType="1"/>
              </p:cNvSpPr>
              <p:nvPr/>
            </p:nvSpPr>
            <p:spPr bwMode="auto">
              <a:xfrm>
                <a:off x="3749" y="2842"/>
                <a:ext cx="1198" cy="1"/>
              </a:xfrm>
              <a:prstGeom prst="line">
                <a:avLst/>
              </a:prstGeom>
              <a:noFill/>
              <a:ln w="0">
                <a:solidFill>
                  <a:srgbClr val="000000"/>
                </a:solidFill>
                <a:round/>
                <a:headEnd/>
                <a:tailEnd/>
              </a:ln>
            </p:spPr>
            <p:txBody>
              <a:bodyPr/>
              <a:lstStyle/>
              <a:p>
                <a:endParaRPr lang="en-US"/>
              </a:p>
            </p:txBody>
          </p:sp>
          <p:sp>
            <p:nvSpPr>
              <p:cNvPr id="83986" name="Line 1120"/>
              <p:cNvSpPr>
                <a:spLocks noChangeShapeType="1"/>
              </p:cNvSpPr>
              <p:nvPr/>
            </p:nvSpPr>
            <p:spPr bwMode="auto">
              <a:xfrm>
                <a:off x="3749" y="2745"/>
                <a:ext cx="1198" cy="1"/>
              </a:xfrm>
              <a:prstGeom prst="line">
                <a:avLst/>
              </a:prstGeom>
              <a:noFill/>
              <a:ln w="0">
                <a:solidFill>
                  <a:srgbClr val="000000"/>
                </a:solidFill>
                <a:round/>
                <a:headEnd/>
                <a:tailEnd/>
              </a:ln>
            </p:spPr>
            <p:txBody>
              <a:bodyPr/>
              <a:lstStyle/>
              <a:p>
                <a:endParaRPr lang="en-US"/>
              </a:p>
            </p:txBody>
          </p:sp>
          <p:sp>
            <p:nvSpPr>
              <p:cNvPr id="83987" name="Line 1121"/>
              <p:cNvSpPr>
                <a:spLocks noChangeShapeType="1"/>
              </p:cNvSpPr>
              <p:nvPr/>
            </p:nvSpPr>
            <p:spPr bwMode="auto">
              <a:xfrm>
                <a:off x="3749" y="2647"/>
                <a:ext cx="1198" cy="1"/>
              </a:xfrm>
              <a:prstGeom prst="line">
                <a:avLst/>
              </a:prstGeom>
              <a:noFill/>
              <a:ln w="0">
                <a:solidFill>
                  <a:srgbClr val="000000"/>
                </a:solidFill>
                <a:round/>
                <a:headEnd/>
                <a:tailEnd/>
              </a:ln>
            </p:spPr>
            <p:txBody>
              <a:bodyPr/>
              <a:lstStyle/>
              <a:p>
                <a:endParaRPr lang="en-US"/>
              </a:p>
            </p:txBody>
          </p:sp>
          <p:sp>
            <p:nvSpPr>
              <p:cNvPr id="83988" name="Line 1122"/>
              <p:cNvSpPr>
                <a:spLocks noChangeShapeType="1"/>
              </p:cNvSpPr>
              <p:nvPr/>
            </p:nvSpPr>
            <p:spPr bwMode="auto">
              <a:xfrm>
                <a:off x="3749" y="2550"/>
                <a:ext cx="1198" cy="1"/>
              </a:xfrm>
              <a:prstGeom prst="line">
                <a:avLst/>
              </a:prstGeom>
              <a:noFill/>
              <a:ln w="0">
                <a:solidFill>
                  <a:srgbClr val="000000"/>
                </a:solidFill>
                <a:round/>
                <a:headEnd/>
                <a:tailEnd/>
              </a:ln>
            </p:spPr>
            <p:txBody>
              <a:bodyPr/>
              <a:lstStyle/>
              <a:p>
                <a:endParaRPr lang="en-US"/>
              </a:p>
            </p:txBody>
          </p:sp>
          <p:sp>
            <p:nvSpPr>
              <p:cNvPr id="83989" name="Line 1123"/>
              <p:cNvSpPr>
                <a:spLocks noChangeShapeType="1"/>
              </p:cNvSpPr>
              <p:nvPr/>
            </p:nvSpPr>
            <p:spPr bwMode="auto">
              <a:xfrm>
                <a:off x="3869" y="2550"/>
                <a:ext cx="1" cy="975"/>
              </a:xfrm>
              <a:prstGeom prst="line">
                <a:avLst/>
              </a:prstGeom>
              <a:noFill/>
              <a:ln w="0">
                <a:solidFill>
                  <a:srgbClr val="000000"/>
                </a:solidFill>
                <a:round/>
                <a:headEnd/>
                <a:tailEnd/>
              </a:ln>
            </p:spPr>
            <p:txBody>
              <a:bodyPr/>
              <a:lstStyle/>
              <a:p>
                <a:endParaRPr lang="en-US"/>
              </a:p>
            </p:txBody>
          </p:sp>
          <p:sp>
            <p:nvSpPr>
              <p:cNvPr id="83990" name="Line 1124"/>
              <p:cNvSpPr>
                <a:spLocks noChangeShapeType="1"/>
              </p:cNvSpPr>
              <p:nvPr/>
            </p:nvSpPr>
            <p:spPr bwMode="auto">
              <a:xfrm>
                <a:off x="3990" y="2550"/>
                <a:ext cx="1" cy="975"/>
              </a:xfrm>
              <a:prstGeom prst="line">
                <a:avLst/>
              </a:prstGeom>
              <a:noFill/>
              <a:ln w="0">
                <a:solidFill>
                  <a:srgbClr val="000000"/>
                </a:solidFill>
                <a:round/>
                <a:headEnd/>
                <a:tailEnd/>
              </a:ln>
            </p:spPr>
            <p:txBody>
              <a:bodyPr/>
              <a:lstStyle/>
              <a:p>
                <a:endParaRPr lang="en-US"/>
              </a:p>
            </p:txBody>
          </p:sp>
          <p:sp>
            <p:nvSpPr>
              <p:cNvPr id="83991" name="Line 1125"/>
              <p:cNvSpPr>
                <a:spLocks noChangeShapeType="1"/>
              </p:cNvSpPr>
              <p:nvPr/>
            </p:nvSpPr>
            <p:spPr bwMode="auto">
              <a:xfrm>
                <a:off x="4107" y="2550"/>
                <a:ext cx="1" cy="975"/>
              </a:xfrm>
              <a:prstGeom prst="line">
                <a:avLst/>
              </a:prstGeom>
              <a:noFill/>
              <a:ln w="0">
                <a:solidFill>
                  <a:srgbClr val="000000"/>
                </a:solidFill>
                <a:round/>
                <a:headEnd/>
                <a:tailEnd/>
              </a:ln>
            </p:spPr>
            <p:txBody>
              <a:bodyPr/>
              <a:lstStyle/>
              <a:p>
                <a:endParaRPr lang="en-US"/>
              </a:p>
            </p:txBody>
          </p:sp>
          <p:sp>
            <p:nvSpPr>
              <p:cNvPr id="83992" name="Line 1126"/>
              <p:cNvSpPr>
                <a:spLocks noChangeShapeType="1"/>
              </p:cNvSpPr>
              <p:nvPr/>
            </p:nvSpPr>
            <p:spPr bwMode="auto">
              <a:xfrm>
                <a:off x="4227" y="2550"/>
                <a:ext cx="1" cy="975"/>
              </a:xfrm>
              <a:prstGeom prst="line">
                <a:avLst/>
              </a:prstGeom>
              <a:noFill/>
              <a:ln w="0">
                <a:solidFill>
                  <a:srgbClr val="000000"/>
                </a:solidFill>
                <a:round/>
                <a:headEnd/>
                <a:tailEnd/>
              </a:ln>
            </p:spPr>
            <p:txBody>
              <a:bodyPr/>
              <a:lstStyle/>
              <a:p>
                <a:endParaRPr lang="en-US"/>
              </a:p>
            </p:txBody>
          </p:sp>
          <p:sp>
            <p:nvSpPr>
              <p:cNvPr id="83993" name="Line 1127"/>
              <p:cNvSpPr>
                <a:spLocks noChangeShapeType="1"/>
              </p:cNvSpPr>
              <p:nvPr/>
            </p:nvSpPr>
            <p:spPr bwMode="auto">
              <a:xfrm>
                <a:off x="4348" y="2550"/>
                <a:ext cx="1" cy="975"/>
              </a:xfrm>
              <a:prstGeom prst="line">
                <a:avLst/>
              </a:prstGeom>
              <a:noFill/>
              <a:ln w="0">
                <a:solidFill>
                  <a:srgbClr val="000000"/>
                </a:solidFill>
                <a:round/>
                <a:headEnd/>
                <a:tailEnd/>
              </a:ln>
            </p:spPr>
            <p:txBody>
              <a:bodyPr/>
              <a:lstStyle/>
              <a:p>
                <a:endParaRPr lang="en-US"/>
              </a:p>
            </p:txBody>
          </p:sp>
          <p:sp>
            <p:nvSpPr>
              <p:cNvPr id="83994" name="Line 1128"/>
              <p:cNvSpPr>
                <a:spLocks noChangeShapeType="1"/>
              </p:cNvSpPr>
              <p:nvPr/>
            </p:nvSpPr>
            <p:spPr bwMode="auto">
              <a:xfrm>
                <a:off x="4469" y="2550"/>
                <a:ext cx="1" cy="975"/>
              </a:xfrm>
              <a:prstGeom prst="line">
                <a:avLst/>
              </a:prstGeom>
              <a:noFill/>
              <a:ln w="0">
                <a:solidFill>
                  <a:srgbClr val="000000"/>
                </a:solidFill>
                <a:round/>
                <a:headEnd/>
                <a:tailEnd/>
              </a:ln>
            </p:spPr>
            <p:txBody>
              <a:bodyPr/>
              <a:lstStyle/>
              <a:p>
                <a:endParaRPr lang="en-US"/>
              </a:p>
            </p:txBody>
          </p:sp>
          <p:sp>
            <p:nvSpPr>
              <p:cNvPr id="83995" name="Line 1129"/>
              <p:cNvSpPr>
                <a:spLocks noChangeShapeType="1"/>
              </p:cNvSpPr>
              <p:nvPr/>
            </p:nvSpPr>
            <p:spPr bwMode="auto">
              <a:xfrm>
                <a:off x="4589" y="2550"/>
                <a:ext cx="1" cy="975"/>
              </a:xfrm>
              <a:prstGeom prst="line">
                <a:avLst/>
              </a:prstGeom>
              <a:noFill/>
              <a:ln w="0">
                <a:solidFill>
                  <a:srgbClr val="000000"/>
                </a:solidFill>
                <a:round/>
                <a:headEnd/>
                <a:tailEnd/>
              </a:ln>
            </p:spPr>
            <p:txBody>
              <a:bodyPr/>
              <a:lstStyle/>
              <a:p>
                <a:endParaRPr lang="en-US"/>
              </a:p>
            </p:txBody>
          </p:sp>
          <p:sp>
            <p:nvSpPr>
              <p:cNvPr id="83996" name="Line 1130"/>
              <p:cNvSpPr>
                <a:spLocks noChangeShapeType="1"/>
              </p:cNvSpPr>
              <p:nvPr/>
            </p:nvSpPr>
            <p:spPr bwMode="auto">
              <a:xfrm>
                <a:off x="4706" y="2550"/>
                <a:ext cx="1" cy="975"/>
              </a:xfrm>
              <a:prstGeom prst="line">
                <a:avLst/>
              </a:prstGeom>
              <a:noFill/>
              <a:ln w="0">
                <a:solidFill>
                  <a:srgbClr val="000000"/>
                </a:solidFill>
                <a:round/>
                <a:headEnd/>
                <a:tailEnd/>
              </a:ln>
            </p:spPr>
            <p:txBody>
              <a:bodyPr/>
              <a:lstStyle/>
              <a:p>
                <a:endParaRPr lang="en-US"/>
              </a:p>
            </p:txBody>
          </p:sp>
          <p:sp>
            <p:nvSpPr>
              <p:cNvPr id="83997" name="Line 1131"/>
              <p:cNvSpPr>
                <a:spLocks noChangeShapeType="1"/>
              </p:cNvSpPr>
              <p:nvPr/>
            </p:nvSpPr>
            <p:spPr bwMode="auto">
              <a:xfrm>
                <a:off x="4827" y="2550"/>
                <a:ext cx="1" cy="975"/>
              </a:xfrm>
              <a:prstGeom prst="line">
                <a:avLst/>
              </a:prstGeom>
              <a:noFill/>
              <a:ln w="0">
                <a:solidFill>
                  <a:srgbClr val="000000"/>
                </a:solidFill>
                <a:round/>
                <a:headEnd/>
                <a:tailEnd/>
              </a:ln>
            </p:spPr>
            <p:txBody>
              <a:bodyPr/>
              <a:lstStyle/>
              <a:p>
                <a:endParaRPr lang="en-US"/>
              </a:p>
            </p:txBody>
          </p:sp>
          <p:sp>
            <p:nvSpPr>
              <p:cNvPr id="83998" name="Line 1132"/>
              <p:cNvSpPr>
                <a:spLocks noChangeShapeType="1"/>
              </p:cNvSpPr>
              <p:nvPr/>
            </p:nvSpPr>
            <p:spPr bwMode="auto">
              <a:xfrm>
                <a:off x="4947" y="2550"/>
                <a:ext cx="1" cy="975"/>
              </a:xfrm>
              <a:prstGeom prst="line">
                <a:avLst/>
              </a:prstGeom>
              <a:noFill/>
              <a:ln w="0">
                <a:solidFill>
                  <a:srgbClr val="000000"/>
                </a:solidFill>
                <a:round/>
                <a:headEnd/>
                <a:tailEnd/>
              </a:ln>
            </p:spPr>
            <p:txBody>
              <a:bodyPr/>
              <a:lstStyle/>
              <a:p>
                <a:endParaRPr lang="en-US"/>
              </a:p>
            </p:txBody>
          </p:sp>
          <p:sp>
            <p:nvSpPr>
              <p:cNvPr id="83999" name="Rectangle 1133"/>
              <p:cNvSpPr>
                <a:spLocks noChangeArrowheads="1"/>
              </p:cNvSpPr>
              <p:nvPr/>
            </p:nvSpPr>
            <p:spPr bwMode="auto">
              <a:xfrm>
                <a:off x="3749" y="2550"/>
                <a:ext cx="1198" cy="975"/>
              </a:xfrm>
              <a:prstGeom prst="rect">
                <a:avLst/>
              </a:prstGeom>
              <a:noFill/>
              <a:ln w="6350">
                <a:solidFill>
                  <a:srgbClr val="000000"/>
                </a:solidFill>
                <a:miter lim="800000"/>
                <a:headEnd/>
                <a:tailEnd/>
              </a:ln>
            </p:spPr>
            <p:txBody>
              <a:bodyPr/>
              <a:lstStyle/>
              <a:p>
                <a:endParaRPr lang="en-IN"/>
              </a:p>
            </p:txBody>
          </p:sp>
          <p:sp>
            <p:nvSpPr>
              <p:cNvPr id="84000" name="Line 1134"/>
              <p:cNvSpPr>
                <a:spLocks noChangeShapeType="1"/>
              </p:cNvSpPr>
              <p:nvPr/>
            </p:nvSpPr>
            <p:spPr bwMode="auto">
              <a:xfrm>
                <a:off x="3749" y="2550"/>
                <a:ext cx="1" cy="975"/>
              </a:xfrm>
              <a:prstGeom prst="line">
                <a:avLst/>
              </a:prstGeom>
              <a:noFill/>
              <a:ln w="0">
                <a:solidFill>
                  <a:srgbClr val="000000"/>
                </a:solidFill>
                <a:round/>
                <a:headEnd/>
                <a:tailEnd/>
              </a:ln>
            </p:spPr>
            <p:txBody>
              <a:bodyPr/>
              <a:lstStyle/>
              <a:p>
                <a:endParaRPr lang="en-US"/>
              </a:p>
            </p:txBody>
          </p:sp>
          <p:sp>
            <p:nvSpPr>
              <p:cNvPr id="84001" name="Line 1135"/>
              <p:cNvSpPr>
                <a:spLocks noChangeShapeType="1"/>
              </p:cNvSpPr>
              <p:nvPr/>
            </p:nvSpPr>
            <p:spPr bwMode="auto">
              <a:xfrm>
                <a:off x="3737" y="3525"/>
                <a:ext cx="12" cy="1"/>
              </a:xfrm>
              <a:prstGeom prst="line">
                <a:avLst/>
              </a:prstGeom>
              <a:noFill/>
              <a:ln w="0">
                <a:solidFill>
                  <a:srgbClr val="000000"/>
                </a:solidFill>
                <a:round/>
                <a:headEnd/>
                <a:tailEnd/>
              </a:ln>
            </p:spPr>
            <p:txBody>
              <a:bodyPr/>
              <a:lstStyle/>
              <a:p>
                <a:endParaRPr lang="en-US"/>
              </a:p>
            </p:txBody>
          </p:sp>
          <p:sp>
            <p:nvSpPr>
              <p:cNvPr id="84002" name="Line 1136"/>
              <p:cNvSpPr>
                <a:spLocks noChangeShapeType="1"/>
              </p:cNvSpPr>
              <p:nvPr/>
            </p:nvSpPr>
            <p:spPr bwMode="auto">
              <a:xfrm>
                <a:off x="3737" y="3428"/>
                <a:ext cx="12" cy="1"/>
              </a:xfrm>
              <a:prstGeom prst="line">
                <a:avLst/>
              </a:prstGeom>
              <a:noFill/>
              <a:ln w="0">
                <a:solidFill>
                  <a:srgbClr val="000000"/>
                </a:solidFill>
                <a:round/>
                <a:headEnd/>
                <a:tailEnd/>
              </a:ln>
            </p:spPr>
            <p:txBody>
              <a:bodyPr/>
              <a:lstStyle/>
              <a:p>
                <a:endParaRPr lang="en-US"/>
              </a:p>
            </p:txBody>
          </p:sp>
          <p:sp>
            <p:nvSpPr>
              <p:cNvPr id="84003" name="Line 1137"/>
              <p:cNvSpPr>
                <a:spLocks noChangeShapeType="1"/>
              </p:cNvSpPr>
              <p:nvPr/>
            </p:nvSpPr>
            <p:spPr bwMode="auto">
              <a:xfrm>
                <a:off x="3737" y="3330"/>
                <a:ext cx="12" cy="1"/>
              </a:xfrm>
              <a:prstGeom prst="line">
                <a:avLst/>
              </a:prstGeom>
              <a:noFill/>
              <a:ln w="0">
                <a:solidFill>
                  <a:srgbClr val="000000"/>
                </a:solidFill>
                <a:round/>
                <a:headEnd/>
                <a:tailEnd/>
              </a:ln>
            </p:spPr>
            <p:txBody>
              <a:bodyPr/>
              <a:lstStyle/>
              <a:p>
                <a:endParaRPr lang="en-US"/>
              </a:p>
            </p:txBody>
          </p:sp>
          <p:sp>
            <p:nvSpPr>
              <p:cNvPr id="84004" name="Line 1138"/>
              <p:cNvSpPr>
                <a:spLocks noChangeShapeType="1"/>
              </p:cNvSpPr>
              <p:nvPr/>
            </p:nvSpPr>
            <p:spPr bwMode="auto">
              <a:xfrm>
                <a:off x="3737" y="3233"/>
                <a:ext cx="12" cy="1"/>
              </a:xfrm>
              <a:prstGeom prst="line">
                <a:avLst/>
              </a:prstGeom>
              <a:noFill/>
              <a:ln w="0">
                <a:solidFill>
                  <a:srgbClr val="000000"/>
                </a:solidFill>
                <a:round/>
                <a:headEnd/>
                <a:tailEnd/>
              </a:ln>
            </p:spPr>
            <p:txBody>
              <a:bodyPr/>
              <a:lstStyle/>
              <a:p>
                <a:endParaRPr lang="en-US"/>
              </a:p>
            </p:txBody>
          </p:sp>
          <p:sp>
            <p:nvSpPr>
              <p:cNvPr id="84005" name="Line 1139"/>
              <p:cNvSpPr>
                <a:spLocks noChangeShapeType="1"/>
              </p:cNvSpPr>
              <p:nvPr/>
            </p:nvSpPr>
            <p:spPr bwMode="auto">
              <a:xfrm>
                <a:off x="3737" y="3135"/>
                <a:ext cx="12" cy="1"/>
              </a:xfrm>
              <a:prstGeom prst="line">
                <a:avLst/>
              </a:prstGeom>
              <a:noFill/>
              <a:ln w="0">
                <a:solidFill>
                  <a:srgbClr val="000000"/>
                </a:solidFill>
                <a:round/>
                <a:headEnd/>
                <a:tailEnd/>
              </a:ln>
            </p:spPr>
            <p:txBody>
              <a:bodyPr/>
              <a:lstStyle/>
              <a:p>
                <a:endParaRPr lang="en-US"/>
              </a:p>
            </p:txBody>
          </p:sp>
          <p:sp>
            <p:nvSpPr>
              <p:cNvPr id="84006" name="Line 1140"/>
              <p:cNvSpPr>
                <a:spLocks noChangeShapeType="1"/>
              </p:cNvSpPr>
              <p:nvPr/>
            </p:nvSpPr>
            <p:spPr bwMode="auto">
              <a:xfrm>
                <a:off x="3737" y="3037"/>
                <a:ext cx="12" cy="1"/>
              </a:xfrm>
              <a:prstGeom prst="line">
                <a:avLst/>
              </a:prstGeom>
              <a:noFill/>
              <a:ln w="0">
                <a:solidFill>
                  <a:srgbClr val="000000"/>
                </a:solidFill>
                <a:round/>
                <a:headEnd/>
                <a:tailEnd/>
              </a:ln>
            </p:spPr>
            <p:txBody>
              <a:bodyPr/>
              <a:lstStyle/>
              <a:p>
                <a:endParaRPr lang="en-US"/>
              </a:p>
            </p:txBody>
          </p:sp>
          <p:sp>
            <p:nvSpPr>
              <p:cNvPr id="84007" name="Line 1141"/>
              <p:cNvSpPr>
                <a:spLocks noChangeShapeType="1"/>
              </p:cNvSpPr>
              <p:nvPr/>
            </p:nvSpPr>
            <p:spPr bwMode="auto">
              <a:xfrm>
                <a:off x="3737" y="2940"/>
                <a:ext cx="12" cy="1"/>
              </a:xfrm>
              <a:prstGeom prst="line">
                <a:avLst/>
              </a:prstGeom>
              <a:noFill/>
              <a:ln w="0">
                <a:solidFill>
                  <a:srgbClr val="000000"/>
                </a:solidFill>
                <a:round/>
                <a:headEnd/>
                <a:tailEnd/>
              </a:ln>
            </p:spPr>
            <p:txBody>
              <a:bodyPr/>
              <a:lstStyle/>
              <a:p>
                <a:endParaRPr lang="en-US"/>
              </a:p>
            </p:txBody>
          </p:sp>
          <p:sp>
            <p:nvSpPr>
              <p:cNvPr id="84008" name="Line 1142"/>
              <p:cNvSpPr>
                <a:spLocks noChangeShapeType="1"/>
              </p:cNvSpPr>
              <p:nvPr/>
            </p:nvSpPr>
            <p:spPr bwMode="auto">
              <a:xfrm>
                <a:off x="3737" y="2842"/>
                <a:ext cx="12" cy="1"/>
              </a:xfrm>
              <a:prstGeom prst="line">
                <a:avLst/>
              </a:prstGeom>
              <a:noFill/>
              <a:ln w="0">
                <a:solidFill>
                  <a:srgbClr val="000000"/>
                </a:solidFill>
                <a:round/>
                <a:headEnd/>
                <a:tailEnd/>
              </a:ln>
            </p:spPr>
            <p:txBody>
              <a:bodyPr/>
              <a:lstStyle/>
              <a:p>
                <a:endParaRPr lang="en-US"/>
              </a:p>
            </p:txBody>
          </p:sp>
          <p:sp>
            <p:nvSpPr>
              <p:cNvPr id="84009" name="Line 1143"/>
              <p:cNvSpPr>
                <a:spLocks noChangeShapeType="1"/>
              </p:cNvSpPr>
              <p:nvPr/>
            </p:nvSpPr>
            <p:spPr bwMode="auto">
              <a:xfrm>
                <a:off x="3737" y="2745"/>
                <a:ext cx="12" cy="1"/>
              </a:xfrm>
              <a:prstGeom prst="line">
                <a:avLst/>
              </a:prstGeom>
              <a:noFill/>
              <a:ln w="0">
                <a:solidFill>
                  <a:srgbClr val="000000"/>
                </a:solidFill>
                <a:round/>
                <a:headEnd/>
                <a:tailEnd/>
              </a:ln>
            </p:spPr>
            <p:txBody>
              <a:bodyPr/>
              <a:lstStyle/>
              <a:p>
                <a:endParaRPr lang="en-US"/>
              </a:p>
            </p:txBody>
          </p:sp>
          <p:sp>
            <p:nvSpPr>
              <p:cNvPr id="84010" name="Line 1144"/>
              <p:cNvSpPr>
                <a:spLocks noChangeShapeType="1"/>
              </p:cNvSpPr>
              <p:nvPr/>
            </p:nvSpPr>
            <p:spPr bwMode="auto">
              <a:xfrm>
                <a:off x="3737" y="2647"/>
                <a:ext cx="12" cy="1"/>
              </a:xfrm>
              <a:prstGeom prst="line">
                <a:avLst/>
              </a:prstGeom>
              <a:noFill/>
              <a:ln w="0">
                <a:solidFill>
                  <a:srgbClr val="000000"/>
                </a:solidFill>
                <a:round/>
                <a:headEnd/>
                <a:tailEnd/>
              </a:ln>
            </p:spPr>
            <p:txBody>
              <a:bodyPr/>
              <a:lstStyle/>
              <a:p>
                <a:endParaRPr lang="en-US"/>
              </a:p>
            </p:txBody>
          </p:sp>
          <p:sp>
            <p:nvSpPr>
              <p:cNvPr id="84011" name="Line 1145"/>
              <p:cNvSpPr>
                <a:spLocks noChangeShapeType="1"/>
              </p:cNvSpPr>
              <p:nvPr/>
            </p:nvSpPr>
            <p:spPr bwMode="auto">
              <a:xfrm>
                <a:off x="3737" y="2550"/>
                <a:ext cx="12" cy="1"/>
              </a:xfrm>
              <a:prstGeom prst="line">
                <a:avLst/>
              </a:prstGeom>
              <a:noFill/>
              <a:ln w="0">
                <a:solidFill>
                  <a:srgbClr val="000000"/>
                </a:solidFill>
                <a:round/>
                <a:headEnd/>
                <a:tailEnd/>
              </a:ln>
            </p:spPr>
            <p:txBody>
              <a:bodyPr/>
              <a:lstStyle/>
              <a:p>
                <a:endParaRPr lang="en-US"/>
              </a:p>
            </p:txBody>
          </p:sp>
          <p:sp>
            <p:nvSpPr>
              <p:cNvPr id="84012" name="Line 1146"/>
              <p:cNvSpPr>
                <a:spLocks noChangeShapeType="1"/>
              </p:cNvSpPr>
              <p:nvPr/>
            </p:nvSpPr>
            <p:spPr bwMode="auto">
              <a:xfrm>
                <a:off x="3749" y="3525"/>
                <a:ext cx="1198" cy="1"/>
              </a:xfrm>
              <a:prstGeom prst="line">
                <a:avLst/>
              </a:prstGeom>
              <a:noFill/>
              <a:ln w="0">
                <a:solidFill>
                  <a:srgbClr val="000000"/>
                </a:solidFill>
                <a:round/>
                <a:headEnd/>
                <a:tailEnd/>
              </a:ln>
            </p:spPr>
            <p:txBody>
              <a:bodyPr/>
              <a:lstStyle/>
              <a:p>
                <a:endParaRPr lang="en-US"/>
              </a:p>
            </p:txBody>
          </p:sp>
          <p:sp>
            <p:nvSpPr>
              <p:cNvPr id="84013" name="Line 1147"/>
              <p:cNvSpPr>
                <a:spLocks noChangeShapeType="1"/>
              </p:cNvSpPr>
              <p:nvPr/>
            </p:nvSpPr>
            <p:spPr bwMode="auto">
              <a:xfrm flipV="1">
                <a:off x="3749" y="3525"/>
                <a:ext cx="1" cy="12"/>
              </a:xfrm>
              <a:prstGeom prst="line">
                <a:avLst/>
              </a:prstGeom>
              <a:noFill/>
              <a:ln w="0">
                <a:solidFill>
                  <a:srgbClr val="000000"/>
                </a:solidFill>
                <a:round/>
                <a:headEnd/>
                <a:tailEnd/>
              </a:ln>
            </p:spPr>
            <p:txBody>
              <a:bodyPr/>
              <a:lstStyle/>
              <a:p>
                <a:endParaRPr lang="en-US"/>
              </a:p>
            </p:txBody>
          </p:sp>
          <p:sp>
            <p:nvSpPr>
              <p:cNvPr id="84014" name="Line 1148"/>
              <p:cNvSpPr>
                <a:spLocks noChangeShapeType="1"/>
              </p:cNvSpPr>
              <p:nvPr/>
            </p:nvSpPr>
            <p:spPr bwMode="auto">
              <a:xfrm flipV="1">
                <a:off x="3869" y="3525"/>
                <a:ext cx="1" cy="12"/>
              </a:xfrm>
              <a:prstGeom prst="line">
                <a:avLst/>
              </a:prstGeom>
              <a:noFill/>
              <a:ln w="0">
                <a:solidFill>
                  <a:srgbClr val="000000"/>
                </a:solidFill>
                <a:round/>
                <a:headEnd/>
                <a:tailEnd/>
              </a:ln>
            </p:spPr>
            <p:txBody>
              <a:bodyPr/>
              <a:lstStyle/>
              <a:p>
                <a:endParaRPr lang="en-US"/>
              </a:p>
            </p:txBody>
          </p:sp>
          <p:sp>
            <p:nvSpPr>
              <p:cNvPr id="84015" name="Line 1149"/>
              <p:cNvSpPr>
                <a:spLocks noChangeShapeType="1"/>
              </p:cNvSpPr>
              <p:nvPr/>
            </p:nvSpPr>
            <p:spPr bwMode="auto">
              <a:xfrm flipV="1">
                <a:off x="3990" y="3525"/>
                <a:ext cx="1" cy="12"/>
              </a:xfrm>
              <a:prstGeom prst="line">
                <a:avLst/>
              </a:prstGeom>
              <a:noFill/>
              <a:ln w="0">
                <a:solidFill>
                  <a:srgbClr val="000000"/>
                </a:solidFill>
                <a:round/>
                <a:headEnd/>
                <a:tailEnd/>
              </a:ln>
            </p:spPr>
            <p:txBody>
              <a:bodyPr/>
              <a:lstStyle/>
              <a:p>
                <a:endParaRPr lang="en-US"/>
              </a:p>
            </p:txBody>
          </p:sp>
          <p:sp>
            <p:nvSpPr>
              <p:cNvPr id="84016" name="Line 1150"/>
              <p:cNvSpPr>
                <a:spLocks noChangeShapeType="1"/>
              </p:cNvSpPr>
              <p:nvPr/>
            </p:nvSpPr>
            <p:spPr bwMode="auto">
              <a:xfrm flipV="1">
                <a:off x="4107" y="3525"/>
                <a:ext cx="1" cy="12"/>
              </a:xfrm>
              <a:prstGeom prst="line">
                <a:avLst/>
              </a:prstGeom>
              <a:noFill/>
              <a:ln w="0">
                <a:solidFill>
                  <a:srgbClr val="000000"/>
                </a:solidFill>
                <a:round/>
                <a:headEnd/>
                <a:tailEnd/>
              </a:ln>
            </p:spPr>
            <p:txBody>
              <a:bodyPr/>
              <a:lstStyle/>
              <a:p>
                <a:endParaRPr lang="en-US"/>
              </a:p>
            </p:txBody>
          </p:sp>
          <p:sp>
            <p:nvSpPr>
              <p:cNvPr id="84017" name="Line 1151"/>
              <p:cNvSpPr>
                <a:spLocks noChangeShapeType="1"/>
              </p:cNvSpPr>
              <p:nvPr/>
            </p:nvSpPr>
            <p:spPr bwMode="auto">
              <a:xfrm flipV="1">
                <a:off x="4227" y="3525"/>
                <a:ext cx="1" cy="12"/>
              </a:xfrm>
              <a:prstGeom prst="line">
                <a:avLst/>
              </a:prstGeom>
              <a:noFill/>
              <a:ln w="0">
                <a:solidFill>
                  <a:srgbClr val="000000"/>
                </a:solidFill>
                <a:round/>
                <a:headEnd/>
                <a:tailEnd/>
              </a:ln>
            </p:spPr>
            <p:txBody>
              <a:bodyPr/>
              <a:lstStyle/>
              <a:p>
                <a:endParaRPr lang="en-US"/>
              </a:p>
            </p:txBody>
          </p:sp>
          <p:sp>
            <p:nvSpPr>
              <p:cNvPr id="84018" name="Line 1152"/>
              <p:cNvSpPr>
                <a:spLocks noChangeShapeType="1"/>
              </p:cNvSpPr>
              <p:nvPr/>
            </p:nvSpPr>
            <p:spPr bwMode="auto">
              <a:xfrm flipV="1">
                <a:off x="4348" y="3525"/>
                <a:ext cx="1" cy="12"/>
              </a:xfrm>
              <a:prstGeom prst="line">
                <a:avLst/>
              </a:prstGeom>
              <a:noFill/>
              <a:ln w="0">
                <a:solidFill>
                  <a:srgbClr val="000000"/>
                </a:solidFill>
                <a:round/>
                <a:headEnd/>
                <a:tailEnd/>
              </a:ln>
            </p:spPr>
            <p:txBody>
              <a:bodyPr/>
              <a:lstStyle/>
              <a:p>
                <a:endParaRPr lang="en-US"/>
              </a:p>
            </p:txBody>
          </p:sp>
          <p:sp>
            <p:nvSpPr>
              <p:cNvPr id="84019" name="Line 1153"/>
              <p:cNvSpPr>
                <a:spLocks noChangeShapeType="1"/>
              </p:cNvSpPr>
              <p:nvPr/>
            </p:nvSpPr>
            <p:spPr bwMode="auto">
              <a:xfrm flipV="1">
                <a:off x="4469" y="3525"/>
                <a:ext cx="1" cy="12"/>
              </a:xfrm>
              <a:prstGeom prst="line">
                <a:avLst/>
              </a:prstGeom>
              <a:noFill/>
              <a:ln w="0">
                <a:solidFill>
                  <a:srgbClr val="000000"/>
                </a:solidFill>
                <a:round/>
                <a:headEnd/>
                <a:tailEnd/>
              </a:ln>
            </p:spPr>
            <p:txBody>
              <a:bodyPr/>
              <a:lstStyle/>
              <a:p>
                <a:endParaRPr lang="en-US"/>
              </a:p>
            </p:txBody>
          </p:sp>
          <p:sp>
            <p:nvSpPr>
              <p:cNvPr id="84020" name="Line 1154"/>
              <p:cNvSpPr>
                <a:spLocks noChangeShapeType="1"/>
              </p:cNvSpPr>
              <p:nvPr/>
            </p:nvSpPr>
            <p:spPr bwMode="auto">
              <a:xfrm flipV="1">
                <a:off x="4589" y="3525"/>
                <a:ext cx="1" cy="12"/>
              </a:xfrm>
              <a:prstGeom prst="line">
                <a:avLst/>
              </a:prstGeom>
              <a:noFill/>
              <a:ln w="0">
                <a:solidFill>
                  <a:srgbClr val="000000"/>
                </a:solidFill>
                <a:round/>
                <a:headEnd/>
                <a:tailEnd/>
              </a:ln>
            </p:spPr>
            <p:txBody>
              <a:bodyPr/>
              <a:lstStyle/>
              <a:p>
                <a:endParaRPr lang="en-US"/>
              </a:p>
            </p:txBody>
          </p:sp>
          <p:sp>
            <p:nvSpPr>
              <p:cNvPr id="84021" name="Line 1155"/>
              <p:cNvSpPr>
                <a:spLocks noChangeShapeType="1"/>
              </p:cNvSpPr>
              <p:nvPr/>
            </p:nvSpPr>
            <p:spPr bwMode="auto">
              <a:xfrm flipV="1">
                <a:off x="4706" y="3525"/>
                <a:ext cx="1" cy="12"/>
              </a:xfrm>
              <a:prstGeom prst="line">
                <a:avLst/>
              </a:prstGeom>
              <a:noFill/>
              <a:ln w="0">
                <a:solidFill>
                  <a:srgbClr val="000000"/>
                </a:solidFill>
                <a:round/>
                <a:headEnd/>
                <a:tailEnd/>
              </a:ln>
            </p:spPr>
            <p:txBody>
              <a:bodyPr/>
              <a:lstStyle/>
              <a:p>
                <a:endParaRPr lang="en-US"/>
              </a:p>
            </p:txBody>
          </p:sp>
          <p:sp>
            <p:nvSpPr>
              <p:cNvPr id="84022" name="Line 1156"/>
              <p:cNvSpPr>
                <a:spLocks noChangeShapeType="1"/>
              </p:cNvSpPr>
              <p:nvPr/>
            </p:nvSpPr>
            <p:spPr bwMode="auto">
              <a:xfrm flipV="1">
                <a:off x="4827" y="3525"/>
                <a:ext cx="1" cy="12"/>
              </a:xfrm>
              <a:prstGeom prst="line">
                <a:avLst/>
              </a:prstGeom>
              <a:noFill/>
              <a:ln w="0">
                <a:solidFill>
                  <a:srgbClr val="000000"/>
                </a:solidFill>
                <a:round/>
                <a:headEnd/>
                <a:tailEnd/>
              </a:ln>
            </p:spPr>
            <p:txBody>
              <a:bodyPr/>
              <a:lstStyle/>
              <a:p>
                <a:endParaRPr lang="en-US"/>
              </a:p>
            </p:txBody>
          </p:sp>
          <p:sp>
            <p:nvSpPr>
              <p:cNvPr id="84023" name="Line 1157"/>
              <p:cNvSpPr>
                <a:spLocks noChangeShapeType="1"/>
              </p:cNvSpPr>
              <p:nvPr/>
            </p:nvSpPr>
            <p:spPr bwMode="auto">
              <a:xfrm flipV="1">
                <a:off x="4947" y="3525"/>
                <a:ext cx="1" cy="12"/>
              </a:xfrm>
              <a:prstGeom prst="line">
                <a:avLst/>
              </a:prstGeom>
              <a:noFill/>
              <a:ln w="0">
                <a:solidFill>
                  <a:srgbClr val="000000"/>
                </a:solidFill>
                <a:round/>
                <a:headEnd/>
                <a:tailEnd/>
              </a:ln>
            </p:spPr>
            <p:txBody>
              <a:bodyPr/>
              <a:lstStyle/>
              <a:p>
                <a:endParaRPr lang="en-US"/>
              </a:p>
            </p:txBody>
          </p:sp>
          <p:sp>
            <p:nvSpPr>
              <p:cNvPr id="84024" name="Freeform 1158"/>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025" name="Freeform 1159"/>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84026" name="Freeform 1160"/>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84027" name="Freeform 1161"/>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028" name="Freeform 1162"/>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IN"/>
              </a:p>
            </p:txBody>
          </p:sp>
          <p:sp>
            <p:nvSpPr>
              <p:cNvPr id="84029" name="Freeform 1163"/>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IN"/>
              </a:p>
            </p:txBody>
          </p:sp>
          <p:sp>
            <p:nvSpPr>
              <p:cNvPr id="84030" name="Freeform 1164"/>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031" name="Freeform 1165"/>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IN"/>
              </a:p>
            </p:txBody>
          </p:sp>
          <p:sp>
            <p:nvSpPr>
              <p:cNvPr id="84032" name="Freeform 1166"/>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IN"/>
              </a:p>
            </p:txBody>
          </p:sp>
          <p:sp>
            <p:nvSpPr>
              <p:cNvPr id="84033" name="Freeform 1167"/>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IN"/>
              </a:p>
            </p:txBody>
          </p:sp>
          <p:sp>
            <p:nvSpPr>
              <p:cNvPr id="84034" name="Rectangle 1168"/>
              <p:cNvSpPr>
                <a:spLocks noChangeArrowheads="1"/>
              </p:cNvSpPr>
              <p:nvPr/>
            </p:nvSpPr>
            <p:spPr bwMode="auto">
              <a:xfrm>
                <a:off x="3693" y="3497"/>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84035" name="Rectangle 1169"/>
              <p:cNvSpPr>
                <a:spLocks noChangeArrowheads="1"/>
              </p:cNvSpPr>
              <p:nvPr/>
            </p:nvSpPr>
            <p:spPr bwMode="auto">
              <a:xfrm>
                <a:off x="3693" y="339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84036" name="Rectangle 1170"/>
              <p:cNvSpPr>
                <a:spLocks noChangeArrowheads="1"/>
              </p:cNvSpPr>
              <p:nvPr/>
            </p:nvSpPr>
            <p:spPr bwMode="auto">
              <a:xfrm>
                <a:off x="3693" y="330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84037" name="Rectangle 1171"/>
              <p:cNvSpPr>
                <a:spLocks noChangeArrowheads="1"/>
              </p:cNvSpPr>
              <p:nvPr/>
            </p:nvSpPr>
            <p:spPr bwMode="auto">
              <a:xfrm>
                <a:off x="3693" y="3204"/>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84038" name="Rectangle 1172"/>
              <p:cNvSpPr>
                <a:spLocks noChangeArrowheads="1"/>
              </p:cNvSpPr>
              <p:nvPr/>
            </p:nvSpPr>
            <p:spPr bwMode="auto">
              <a:xfrm>
                <a:off x="3693" y="3107"/>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84039" name="Rectangle 1173"/>
              <p:cNvSpPr>
                <a:spLocks noChangeArrowheads="1"/>
              </p:cNvSpPr>
              <p:nvPr/>
            </p:nvSpPr>
            <p:spPr bwMode="auto">
              <a:xfrm>
                <a:off x="3693" y="300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84040" name="Rectangle 1174"/>
              <p:cNvSpPr>
                <a:spLocks noChangeArrowheads="1"/>
              </p:cNvSpPr>
              <p:nvPr/>
            </p:nvSpPr>
            <p:spPr bwMode="auto">
              <a:xfrm>
                <a:off x="3693" y="2910"/>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84041" name="Rectangle 1175"/>
              <p:cNvSpPr>
                <a:spLocks noChangeArrowheads="1"/>
              </p:cNvSpPr>
              <p:nvPr/>
            </p:nvSpPr>
            <p:spPr bwMode="auto">
              <a:xfrm>
                <a:off x="3693" y="2814"/>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84042" name="Rectangle 1176"/>
              <p:cNvSpPr>
                <a:spLocks noChangeArrowheads="1"/>
              </p:cNvSpPr>
              <p:nvPr/>
            </p:nvSpPr>
            <p:spPr bwMode="auto">
              <a:xfrm>
                <a:off x="3693" y="2716"/>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84043" name="Rectangle 1177"/>
              <p:cNvSpPr>
                <a:spLocks noChangeArrowheads="1"/>
              </p:cNvSpPr>
              <p:nvPr/>
            </p:nvSpPr>
            <p:spPr bwMode="auto">
              <a:xfrm>
                <a:off x="3693" y="2619"/>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84044" name="Rectangle 1178"/>
              <p:cNvSpPr>
                <a:spLocks noChangeArrowheads="1"/>
              </p:cNvSpPr>
              <p:nvPr/>
            </p:nvSpPr>
            <p:spPr bwMode="auto">
              <a:xfrm>
                <a:off x="3667" y="2520"/>
                <a:ext cx="6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84045" name="Rectangle 1179"/>
              <p:cNvSpPr>
                <a:spLocks noChangeArrowheads="1"/>
              </p:cNvSpPr>
              <p:nvPr/>
            </p:nvSpPr>
            <p:spPr bwMode="auto">
              <a:xfrm>
                <a:off x="3737" y="35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84046" name="Rectangle 1180"/>
              <p:cNvSpPr>
                <a:spLocks noChangeArrowheads="1"/>
              </p:cNvSpPr>
              <p:nvPr/>
            </p:nvSpPr>
            <p:spPr bwMode="auto">
              <a:xfrm>
                <a:off x="3856" y="35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84047" name="Rectangle 1181"/>
              <p:cNvSpPr>
                <a:spLocks noChangeArrowheads="1"/>
              </p:cNvSpPr>
              <p:nvPr/>
            </p:nvSpPr>
            <p:spPr bwMode="auto">
              <a:xfrm>
                <a:off x="3978" y="35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84048" name="Rectangle 1182"/>
              <p:cNvSpPr>
                <a:spLocks noChangeArrowheads="1"/>
              </p:cNvSpPr>
              <p:nvPr/>
            </p:nvSpPr>
            <p:spPr bwMode="auto">
              <a:xfrm>
                <a:off x="4095" y="35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84049" name="Rectangle 1183"/>
              <p:cNvSpPr>
                <a:spLocks noChangeArrowheads="1"/>
              </p:cNvSpPr>
              <p:nvPr/>
            </p:nvSpPr>
            <p:spPr bwMode="auto">
              <a:xfrm>
                <a:off x="4214" y="35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84050" name="Rectangle 1184"/>
              <p:cNvSpPr>
                <a:spLocks noChangeArrowheads="1"/>
              </p:cNvSpPr>
              <p:nvPr/>
            </p:nvSpPr>
            <p:spPr bwMode="auto">
              <a:xfrm>
                <a:off x="4336" y="35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84051" name="Rectangle 1185"/>
              <p:cNvSpPr>
                <a:spLocks noChangeArrowheads="1"/>
              </p:cNvSpPr>
              <p:nvPr/>
            </p:nvSpPr>
            <p:spPr bwMode="auto">
              <a:xfrm>
                <a:off x="4457" y="35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84052" name="Rectangle 1186"/>
              <p:cNvSpPr>
                <a:spLocks noChangeArrowheads="1"/>
              </p:cNvSpPr>
              <p:nvPr/>
            </p:nvSpPr>
            <p:spPr bwMode="auto">
              <a:xfrm>
                <a:off x="4577" y="35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84053" name="Rectangle 1187"/>
              <p:cNvSpPr>
                <a:spLocks noChangeArrowheads="1"/>
              </p:cNvSpPr>
              <p:nvPr/>
            </p:nvSpPr>
            <p:spPr bwMode="auto">
              <a:xfrm>
                <a:off x="4694" y="3562"/>
                <a:ext cx="31"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84054" name="Rectangle 1188"/>
              <p:cNvSpPr>
                <a:spLocks noChangeArrowheads="1"/>
              </p:cNvSpPr>
              <p:nvPr/>
            </p:nvSpPr>
            <p:spPr bwMode="auto">
              <a:xfrm>
                <a:off x="4815" y="3562"/>
                <a:ext cx="3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84055" name="Rectangle 1189"/>
              <p:cNvSpPr>
                <a:spLocks noChangeArrowheads="1"/>
              </p:cNvSpPr>
              <p:nvPr/>
            </p:nvSpPr>
            <p:spPr bwMode="auto">
              <a:xfrm>
                <a:off x="4923" y="3562"/>
                <a:ext cx="60" cy="63"/>
              </a:xfrm>
              <a:prstGeom prst="rect">
                <a:avLst/>
              </a:prstGeom>
              <a:noFill/>
              <a:ln w="9525">
                <a:noFill/>
                <a:miter lim="800000"/>
                <a:headEnd/>
                <a:tailEnd/>
              </a:ln>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84056" name="Rectangle 1190"/>
              <p:cNvSpPr>
                <a:spLocks noChangeArrowheads="1"/>
              </p:cNvSpPr>
              <p:nvPr/>
            </p:nvSpPr>
            <p:spPr bwMode="auto">
              <a:xfrm>
                <a:off x="3616" y="2464"/>
                <a:ext cx="1396" cy="1208"/>
              </a:xfrm>
              <a:prstGeom prst="rect">
                <a:avLst/>
              </a:prstGeom>
              <a:noFill/>
              <a:ln w="0">
                <a:solidFill>
                  <a:srgbClr val="000000"/>
                </a:solidFill>
                <a:miter lim="800000"/>
                <a:headEnd/>
                <a:tailEnd/>
              </a:ln>
            </p:spPr>
            <p:txBody>
              <a:bodyPr/>
              <a:lstStyle/>
              <a:p>
                <a:endParaRPr lang="en-IN"/>
              </a:p>
            </p:txBody>
          </p:sp>
          <p:sp>
            <p:nvSpPr>
              <p:cNvPr id="84057" name="Freeform 1191"/>
              <p:cNvSpPr>
                <a:spLocks/>
              </p:cNvSpPr>
              <p:nvPr/>
            </p:nvSpPr>
            <p:spPr bwMode="auto">
              <a:xfrm>
                <a:off x="3955" y="2658"/>
                <a:ext cx="488" cy="597"/>
              </a:xfrm>
              <a:custGeom>
                <a:avLst/>
                <a:gdLst>
                  <a:gd name="T0" fmla="*/ 3 w 728"/>
                  <a:gd name="T1" fmla="*/ 1 h 896"/>
                  <a:gd name="T2" fmla="*/ 2 w 728"/>
                  <a:gd name="T3" fmla="*/ 2 h 896"/>
                  <a:gd name="T4" fmla="*/ 1 w 728"/>
                  <a:gd name="T5" fmla="*/ 2 h 896"/>
                  <a:gd name="T6" fmla="*/ 1 w 728"/>
                  <a:gd name="T7" fmla="*/ 3 h 896"/>
                  <a:gd name="T8" fmla="*/ 1 w 728"/>
                  <a:gd name="T9" fmla="*/ 5 h 896"/>
                  <a:gd name="T10" fmla="*/ 1 w 728"/>
                  <a:gd name="T11" fmla="*/ 12 h 896"/>
                  <a:gd name="T12" fmla="*/ 2 w 728"/>
                  <a:gd name="T13" fmla="*/ 13 h 896"/>
                  <a:gd name="T14" fmla="*/ 6 w 728"/>
                  <a:gd name="T15" fmla="*/ 15 h 896"/>
                  <a:gd name="T16" fmla="*/ 9 w 728"/>
                  <a:gd name="T17" fmla="*/ 15 h 896"/>
                  <a:gd name="T18" fmla="*/ 11 w 728"/>
                  <a:gd name="T19" fmla="*/ 13 h 896"/>
                  <a:gd name="T20" fmla="*/ 13 w 728"/>
                  <a:gd name="T21" fmla="*/ 10 h 896"/>
                  <a:gd name="T22" fmla="*/ 13 w 728"/>
                  <a:gd name="T23" fmla="*/ 10 h 896"/>
                  <a:gd name="T24" fmla="*/ 13 w 728"/>
                  <a:gd name="T25" fmla="*/ 9 h 896"/>
                  <a:gd name="T26" fmla="*/ 13 w 728"/>
                  <a:gd name="T27" fmla="*/ 5 h 896"/>
                  <a:gd name="T28" fmla="*/ 10 w 728"/>
                  <a:gd name="T29" fmla="*/ 2 h 896"/>
                  <a:gd name="T30" fmla="*/ 9 w 728"/>
                  <a:gd name="T31" fmla="*/ 1 h 896"/>
                  <a:gd name="T32" fmla="*/ 9 w 728"/>
                  <a:gd name="T33" fmla="*/ 1 h 896"/>
                  <a:gd name="T34" fmla="*/ 5 w 728"/>
                  <a:gd name="T35" fmla="*/ 0 h 896"/>
                  <a:gd name="T36" fmla="*/ 4 w 728"/>
                  <a:gd name="T37" fmla="*/ 1 h 896"/>
                  <a:gd name="T38" fmla="*/ 3 w 728"/>
                  <a:gd name="T39" fmla="*/ 1 h 896"/>
                  <a:gd name="T40" fmla="*/ 3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p:spPr>
            <p:txBody>
              <a:bodyPr wrap="none" anchor="ctr">
                <a:spAutoFit/>
              </a:bodyPr>
              <a:lstStyle/>
              <a:p>
                <a:endParaRPr lang="en-IN"/>
              </a:p>
            </p:txBody>
          </p:sp>
          <p:sp>
            <p:nvSpPr>
              <p:cNvPr id="84058" name="Freeform 1192"/>
              <p:cNvSpPr>
                <a:spLocks/>
              </p:cNvSpPr>
              <p:nvPr/>
            </p:nvSpPr>
            <p:spPr bwMode="auto">
              <a:xfrm>
                <a:off x="4258" y="2900"/>
                <a:ext cx="538" cy="593"/>
              </a:xfrm>
              <a:custGeom>
                <a:avLst/>
                <a:gdLst>
                  <a:gd name="T0" fmla="*/ 9 w 802"/>
                  <a:gd name="T1" fmla="*/ 1 h 889"/>
                  <a:gd name="T2" fmla="*/ 7 w 802"/>
                  <a:gd name="T3" fmla="*/ 3 h 889"/>
                  <a:gd name="T4" fmla="*/ 4 w 802"/>
                  <a:gd name="T5" fmla="*/ 5 h 889"/>
                  <a:gd name="T6" fmla="*/ 4 w 802"/>
                  <a:gd name="T7" fmla="*/ 6 h 889"/>
                  <a:gd name="T8" fmla="*/ 3 w 802"/>
                  <a:gd name="T9" fmla="*/ 6 h 889"/>
                  <a:gd name="T10" fmla="*/ 3 w 802"/>
                  <a:gd name="T11" fmla="*/ 6 h 889"/>
                  <a:gd name="T12" fmla="*/ 3 w 802"/>
                  <a:gd name="T13" fmla="*/ 7 h 889"/>
                  <a:gd name="T14" fmla="*/ 2 w 802"/>
                  <a:gd name="T15" fmla="*/ 9 h 889"/>
                  <a:gd name="T16" fmla="*/ 2 w 802"/>
                  <a:gd name="T17" fmla="*/ 9 h 889"/>
                  <a:gd name="T18" fmla="*/ 1 w 802"/>
                  <a:gd name="T19" fmla="*/ 10 h 889"/>
                  <a:gd name="T20" fmla="*/ 1 w 802"/>
                  <a:gd name="T21" fmla="*/ 11 h 889"/>
                  <a:gd name="T22" fmla="*/ 1 w 802"/>
                  <a:gd name="T23" fmla="*/ 12 h 889"/>
                  <a:gd name="T24" fmla="*/ 1 w 802"/>
                  <a:gd name="T25" fmla="*/ 15 h 889"/>
                  <a:gd name="T26" fmla="*/ 1 w 802"/>
                  <a:gd name="T27" fmla="*/ 15 h 889"/>
                  <a:gd name="T28" fmla="*/ 2 w 802"/>
                  <a:gd name="T29" fmla="*/ 15 h 889"/>
                  <a:gd name="T30" fmla="*/ 6 w 802"/>
                  <a:gd name="T31" fmla="*/ 15 h 889"/>
                  <a:gd name="T32" fmla="*/ 9 w 802"/>
                  <a:gd name="T33" fmla="*/ 15 h 889"/>
                  <a:gd name="T34" fmla="*/ 10 w 802"/>
                  <a:gd name="T35" fmla="*/ 14 h 889"/>
                  <a:gd name="T36" fmla="*/ 13 w 802"/>
                  <a:gd name="T37" fmla="*/ 11 h 889"/>
                  <a:gd name="T38" fmla="*/ 13 w 802"/>
                  <a:gd name="T39" fmla="*/ 10 h 889"/>
                  <a:gd name="T40" fmla="*/ 14 w 802"/>
                  <a:gd name="T41" fmla="*/ 9 h 889"/>
                  <a:gd name="T42" fmla="*/ 14 w 802"/>
                  <a:gd name="T43" fmla="*/ 7 h 889"/>
                  <a:gd name="T44" fmla="*/ 15 w 802"/>
                  <a:gd name="T45" fmla="*/ 7 h 889"/>
                  <a:gd name="T46" fmla="*/ 12 w 802"/>
                  <a:gd name="T47" fmla="*/ 0 h 889"/>
                  <a:gd name="T48" fmla="*/ 9 w 802"/>
                  <a:gd name="T49" fmla="*/ 1 h 889"/>
                  <a:gd name="T50" fmla="*/ 9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p:spPr>
            <p:txBody>
              <a:bodyPr wrap="none" anchor="ctr">
                <a:spAutoFit/>
              </a:bodyPr>
              <a:lstStyle/>
              <a:p>
                <a:endParaRPr lang="en-IN"/>
              </a:p>
            </p:txBody>
          </p:sp>
          <p:sp>
            <p:nvSpPr>
              <p:cNvPr id="84059" name="AutoShape 1193"/>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p>
                <a:endParaRPr lang="en-IN"/>
              </a:p>
            </p:txBody>
          </p:sp>
          <p:sp>
            <p:nvSpPr>
              <p:cNvPr id="84060" name="AutoShape 1194"/>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p>
                <a:endParaRPr lang="en-IN"/>
              </a:p>
            </p:txBody>
          </p:sp>
        </p:grpSp>
        <p:sp>
          <p:nvSpPr>
            <p:cNvPr id="83976" name="Line 1195"/>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p:spPr>
          <p:txBody>
            <a:bodyPr wrap="none"/>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b="1" dirty="0" smtClean="0"/>
              <a:t>Exploring the data</a:t>
            </a:r>
          </a:p>
          <a:p>
            <a:pPr algn="just">
              <a:lnSpc>
                <a:spcPct val="150000"/>
              </a:lnSpc>
              <a:spcBef>
                <a:spcPts val="0"/>
              </a:spcBef>
            </a:pPr>
            <a:r>
              <a:rPr lang="en-US" sz="2400" dirty="0" smtClean="0"/>
              <a:t>The iris dataset contains data about sepal length, sepal width, petal length, and petal width of flowers of different species. </a:t>
            </a:r>
          </a:p>
          <a:p>
            <a:pPr algn="just">
              <a:lnSpc>
                <a:spcPct val="150000"/>
              </a:lnSpc>
              <a:spcBef>
                <a:spcPts val="0"/>
              </a:spcBef>
            </a:pPr>
            <a:r>
              <a:rPr lang="en-US" sz="2400" dirty="0" smtClean="0"/>
              <a:t>Let us see what it looks like:</a:t>
            </a:r>
          </a:p>
          <a:p>
            <a:pPr algn="just"/>
            <a:endParaRPr lang="en-US" sz="2400" dirty="0"/>
          </a:p>
        </p:txBody>
      </p:sp>
      <p:pic>
        <p:nvPicPr>
          <p:cNvPr id="1026" name="Picture 2"/>
          <p:cNvPicPr>
            <a:picLocks noChangeAspect="1" noChangeArrowheads="1"/>
          </p:cNvPicPr>
          <p:nvPr/>
        </p:nvPicPr>
        <p:blipFill>
          <a:blip r:embed="rId2"/>
          <a:srcRect/>
          <a:stretch>
            <a:fillRect/>
          </a:stretch>
        </p:blipFill>
        <p:spPr bwMode="auto">
          <a:xfrm>
            <a:off x="381000" y="2667000"/>
            <a:ext cx="8305800"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After a little bit of exploration, I found that </a:t>
            </a:r>
            <a:r>
              <a:rPr lang="en-US" sz="2400" b="1" dirty="0" err="1" smtClean="0"/>
              <a:t>Petal.Length</a:t>
            </a:r>
            <a:r>
              <a:rPr lang="en-US" sz="2400" dirty="0" smtClean="0"/>
              <a:t> and</a:t>
            </a:r>
            <a:r>
              <a:rPr lang="en-US" sz="2400" b="1" dirty="0" smtClean="0"/>
              <a:t> </a:t>
            </a:r>
            <a:r>
              <a:rPr lang="en-US" sz="2400" b="1" dirty="0" err="1" smtClean="0"/>
              <a:t>Petal.Width</a:t>
            </a:r>
            <a:r>
              <a:rPr lang="en-US" sz="2400" dirty="0" smtClean="0"/>
              <a:t> were similar among the same species but varied considerably between different species, as demonstrated below:</a:t>
            </a:r>
          </a:p>
          <a:p>
            <a:pPr algn="just">
              <a:spcBef>
                <a:spcPts val="0"/>
              </a:spcBef>
              <a:buNone/>
            </a:pPr>
            <a:r>
              <a:rPr lang="en-US" sz="2400" b="1" dirty="0" smtClean="0"/>
              <a:t>     </a:t>
            </a:r>
            <a:r>
              <a:rPr lang="en-US" sz="2400" b="1" dirty="0" err="1" smtClean="0">
                <a:solidFill>
                  <a:srgbClr val="0070C0"/>
                </a:solidFill>
              </a:rPr>
              <a:t>new_iris</a:t>
            </a:r>
            <a:r>
              <a:rPr lang="en-US" sz="2400" b="1" dirty="0" smtClean="0">
                <a:solidFill>
                  <a:srgbClr val="0070C0"/>
                </a:solidFill>
              </a:rPr>
              <a:t>=iris</a:t>
            </a:r>
          </a:p>
          <a:p>
            <a:pPr algn="just">
              <a:spcBef>
                <a:spcPts val="0"/>
              </a:spcBef>
              <a:buNone/>
            </a:pPr>
            <a:r>
              <a:rPr lang="en-US" sz="2400" b="1" dirty="0" smtClean="0">
                <a:solidFill>
                  <a:srgbClr val="0070C0"/>
                </a:solidFill>
              </a:rPr>
              <a:t>	</a:t>
            </a:r>
            <a:r>
              <a:rPr lang="en-US" sz="2100" b="1" dirty="0" smtClean="0">
                <a:solidFill>
                  <a:srgbClr val="0070C0"/>
                </a:solidFill>
              </a:rPr>
              <a:t>plot(</a:t>
            </a:r>
            <a:r>
              <a:rPr lang="en-US" sz="2100" b="1" dirty="0" err="1" smtClean="0">
                <a:solidFill>
                  <a:srgbClr val="0070C0"/>
                </a:solidFill>
              </a:rPr>
              <a:t>new_iris</a:t>
            </a:r>
            <a:r>
              <a:rPr lang="en-US" sz="2100" b="1" dirty="0" smtClean="0">
                <a:solidFill>
                  <a:srgbClr val="0070C0"/>
                </a:solidFill>
              </a:rPr>
              <a:t>[c("</a:t>
            </a:r>
            <a:r>
              <a:rPr lang="en-US" sz="2100" b="1" dirty="0" err="1" smtClean="0">
                <a:solidFill>
                  <a:srgbClr val="0070C0"/>
                </a:solidFill>
              </a:rPr>
              <a:t>Sepal.Length","Sepal.Width</a:t>
            </a:r>
            <a:r>
              <a:rPr lang="en-US" sz="2100" b="1" dirty="0" smtClean="0">
                <a:solidFill>
                  <a:srgbClr val="0070C0"/>
                </a:solidFill>
              </a:rPr>
              <a:t>")],</a:t>
            </a:r>
            <a:r>
              <a:rPr lang="en-US" sz="2100" b="1" dirty="0" err="1" smtClean="0">
                <a:solidFill>
                  <a:srgbClr val="0070C0"/>
                </a:solidFill>
              </a:rPr>
              <a:t>col</a:t>
            </a:r>
            <a:r>
              <a:rPr lang="en-US" sz="2100" b="1" dirty="0" smtClean="0">
                <a:solidFill>
                  <a:srgbClr val="0070C0"/>
                </a:solidFill>
              </a:rPr>
              <a:t>=c("</a:t>
            </a:r>
            <a:r>
              <a:rPr lang="en-US" sz="2100" b="1" dirty="0" err="1" smtClean="0">
                <a:solidFill>
                  <a:srgbClr val="0070C0"/>
                </a:solidFill>
              </a:rPr>
              <a:t>Red","Green","Blue</a:t>
            </a:r>
            <a:r>
              <a:rPr lang="en-US" sz="2100" b="1" dirty="0" smtClean="0">
                <a:solidFill>
                  <a:srgbClr val="0070C0"/>
                </a:solidFill>
              </a:rPr>
              <a:t>"))</a:t>
            </a:r>
          </a:p>
          <a:p>
            <a:pPr algn="just">
              <a:buNone/>
            </a:pPr>
            <a:endParaRPr lang="en-US" sz="2400" b="1" dirty="0" smtClean="0"/>
          </a:p>
          <a:p>
            <a:pPr algn="just">
              <a:buNone/>
            </a:pPr>
            <a:endParaRPr lang="en-US" sz="2400" b="1" dirty="0"/>
          </a:p>
        </p:txBody>
      </p:sp>
      <p:pic>
        <p:nvPicPr>
          <p:cNvPr id="2050" name="Picture 2"/>
          <p:cNvPicPr>
            <a:picLocks noChangeAspect="1" noChangeArrowheads="1"/>
          </p:cNvPicPr>
          <p:nvPr/>
        </p:nvPicPr>
        <p:blipFill>
          <a:blip r:embed="rId2"/>
          <a:srcRect/>
          <a:stretch>
            <a:fillRect/>
          </a:stretch>
        </p:blipFill>
        <p:spPr bwMode="auto">
          <a:xfrm>
            <a:off x="228600" y="2743200"/>
            <a:ext cx="8610600"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a:bodyPr>
          <a:lstStyle/>
          <a:p>
            <a:pPr algn="just"/>
            <a:r>
              <a:rPr lang="en-US" sz="2400" b="1" dirty="0" smtClean="0">
                <a:solidFill>
                  <a:prstClr val="black"/>
                </a:solidFill>
              </a:rPr>
              <a:t>Summary</a:t>
            </a:r>
          </a:p>
          <a:p>
            <a:pPr lvl="1" algn="just"/>
            <a:r>
              <a:rPr lang="en-US" sz="1800" dirty="0" smtClean="0">
                <a:solidFill>
                  <a:prstClr val="black"/>
                </a:solidFill>
              </a:rPr>
              <a:t>We want to minimize the square of the distance between the observed values and the line. </a:t>
            </a:r>
          </a:p>
          <a:p>
            <a:pPr lvl="1" algn="just"/>
            <a:endParaRPr lang="en-US" sz="1800" dirty="0" smtClean="0">
              <a:solidFill>
                <a:prstClr val="black"/>
              </a:solidFill>
            </a:endParaRPr>
          </a:p>
          <a:p>
            <a:pPr lvl="1" algn="just"/>
            <a:r>
              <a:rPr lang="en-US" sz="1800" dirty="0" smtClean="0">
                <a:solidFill>
                  <a:prstClr val="black"/>
                </a:solidFill>
              </a:rPr>
              <a:t>We do this by taking the derivative and finding where it is equal to zero.</a:t>
            </a:r>
          </a:p>
          <a:p>
            <a:pPr lvl="1" algn="just"/>
            <a:endParaRPr lang="en-US" sz="1800" dirty="0" smtClean="0">
              <a:solidFill>
                <a:prstClr val="black"/>
              </a:solidFill>
            </a:endParaRPr>
          </a:p>
          <a:p>
            <a:pPr lvl="1" algn="just"/>
            <a:r>
              <a:rPr lang="en-US" sz="1800" dirty="0" smtClean="0">
                <a:solidFill>
                  <a:prstClr val="black"/>
                </a:solidFill>
              </a:rPr>
              <a:t>The final line minimizes the sums of squares, it gives the least squares between it and the real data.</a:t>
            </a:r>
            <a:endParaRPr lang="en-US" dirty="0" smtClean="0">
              <a:solidFill>
                <a:prstClr val="black"/>
              </a:solidFill>
            </a:endParaRPr>
          </a:p>
        </p:txBody>
      </p:sp>
      <p:pic>
        <p:nvPicPr>
          <p:cNvPr id="8194" name="Picture 2"/>
          <p:cNvPicPr>
            <a:picLocks noChangeAspect="1" noChangeArrowheads="1"/>
          </p:cNvPicPr>
          <p:nvPr/>
        </p:nvPicPr>
        <p:blipFill>
          <a:blip r:embed="rId2" cstate="print"/>
          <a:srcRect/>
          <a:stretch>
            <a:fillRect/>
          </a:stretch>
        </p:blipFill>
        <p:spPr bwMode="auto">
          <a:xfrm>
            <a:off x="5638800" y="1676400"/>
            <a:ext cx="3581400" cy="28956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b="1" dirty="0" smtClean="0"/>
              <a:t>Clustering</a:t>
            </a:r>
          </a:p>
          <a:p>
            <a:pPr lvl="1"/>
            <a:r>
              <a:rPr lang="en-US" dirty="0" smtClean="0"/>
              <a:t> </a:t>
            </a:r>
            <a:r>
              <a:rPr lang="en-US" sz="2400" dirty="0" smtClean="0"/>
              <a:t>Since we know that there are 3 species involved, we ask the algorithm to group the data into 3 clusters</a:t>
            </a:r>
          </a:p>
          <a:p>
            <a:pPr lvl="1">
              <a:buNone/>
            </a:pPr>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endParaRPr lang="en-US" sz="2400" dirty="0" smtClean="0"/>
          </a:p>
          <a:p>
            <a:pPr lvl="1">
              <a:buNone/>
            </a:pPr>
            <a:r>
              <a:rPr lang="en-US" sz="2400" dirty="0" smtClean="0"/>
              <a:t>. </a:t>
            </a:r>
            <a:endParaRPr lang="en-US" dirty="0"/>
          </a:p>
        </p:txBody>
      </p:sp>
      <p:sp>
        <p:nvSpPr>
          <p:cNvPr id="4" name="Rectangle 3"/>
          <p:cNvSpPr/>
          <p:nvPr/>
        </p:nvSpPr>
        <p:spPr>
          <a:xfrm>
            <a:off x="152400" y="1600200"/>
            <a:ext cx="8763000" cy="1015663"/>
          </a:xfrm>
          <a:prstGeom prst="rect">
            <a:avLst/>
          </a:prstGeom>
          <a:noFill/>
          <a:ln>
            <a:solidFill>
              <a:schemeClr val="tx1"/>
            </a:solidFill>
          </a:ln>
        </p:spPr>
        <p:txBody>
          <a:bodyPr wrap="square">
            <a:spAutoFit/>
          </a:bodyPr>
          <a:lstStyle/>
          <a:p>
            <a:pPr algn="ctr"/>
            <a:r>
              <a:rPr lang="en-US" sz="2000" b="1" dirty="0" err="1" smtClean="0"/>
              <a:t>new_iris$Species</a:t>
            </a:r>
            <a:r>
              <a:rPr lang="en-US" sz="2000" b="1" dirty="0" smtClean="0"/>
              <a:t>=NULL</a:t>
            </a:r>
          </a:p>
          <a:p>
            <a:pPr algn="ctr"/>
            <a:r>
              <a:rPr lang="en-US" sz="2000" b="1" dirty="0" smtClean="0"/>
              <a:t>plot(</a:t>
            </a:r>
            <a:r>
              <a:rPr lang="en-US" sz="2000" b="1" dirty="0" err="1" smtClean="0"/>
              <a:t>new_iris</a:t>
            </a:r>
            <a:r>
              <a:rPr lang="en-US" sz="2000" b="1" dirty="0" smtClean="0"/>
              <a:t>[c("</a:t>
            </a:r>
            <a:r>
              <a:rPr lang="en-US" sz="2000" b="1" dirty="0" err="1" smtClean="0"/>
              <a:t>Sepal.Length","Sepal.Width</a:t>
            </a:r>
            <a:r>
              <a:rPr lang="en-US" sz="2000" b="1" dirty="0" smtClean="0"/>
              <a:t>")],</a:t>
            </a:r>
            <a:r>
              <a:rPr lang="en-US" sz="2000" b="1" dirty="0" err="1" smtClean="0"/>
              <a:t>col</a:t>
            </a:r>
            <a:r>
              <a:rPr lang="en-US" sz="2000" b="1" dirty="0" smtClean="0"/>
              <a:t>=</a:t>
            </a:r>
            <a:r>
              <a:rPr lang="en-US" sz="2000" b="1" dirty="0" err="1" smtClean="0"/>
              <a:t>kc$cluster</a:t>
            </a:r>
            <a:r>
              <a:rPr lang="en-US" sz="2000" b="1" dirty="0" smtClean="0"/>
              <a:t>)</a:t>
            </a:r>
          </a:p>
          <a:p>
            <a:pPr algn="ctr"/>
            <a:r>
              <a:rPr lang="en-US" sz="2000" b="1" dirty="0" smtClean="0"/>
              <a:t>points(</a:t>
            </a:r>
            <a:r>
              <a:rPr lang="en-US" sz="2000" b="1" dirty="0" err="1" smtClean="0"/>
              <a:t>kc$centers</a:t>
            </a:r>
            <a:r>
              <a:rPr lang="en-US" sz="2000" b="1" dirty="0" smtClean="0"/>
              <a:t>[,c("</a:t>
            </a:r>
            <a:r>
              <a:rPr lang="en-US" sz="2000" b="1" dirty="0" err="1" smtClean="0"/>
              <a:t>Sepal.Length","Sepal.Width</a:t>
            </a:r>
            <a:r>
              <a:rPr lang="en-US" sz="2000" b="1" dirty="0" smtClean="0"/>
              <a:t>")],</a:t>
            </a:r>
            <a:r>
              <a:rPr lang="en-US" sz="2000" b="1" dirty="0" err="1" smtClean="0"/>
              <a:t>col</a:t>
            </a:r>
            <a:r>
              <a:rPr lang="en-US" sz="2000" b="1" dirty="0" smtClean="0"/>
              <a:t>=1:3,pch=8,cex=2)</a:t>
            </a:r>
            <a:endParaRPr lang="en-US" sz="2000" b="1" dirty="0"/>
          </a:p>
        </p:txBody>
      </p:sp>
      <p:pic>
        <p:nvPicPr>
          <p:cNvPr id="3074" name="Picture 2"/>
          <p:cNvPicPr>
            <a:picLocks noChangeAspect="1" noChangeArrowheads="1"/>
          </p:cNvPicPr>
          <p:nvPr/>
        </p:nvPicPr>
        <p:blipFill>
          <a:blip r:embed="rId2"/>
          <a:srcRect/>
          <a:stretch>
            <a:fillRect/>
          </a:stretch>
        </p:blipFill>
        <p:spPr bwMode="auto">
          <a:xfrm>
            <a:off x="228600" y="3048000"/>
            <a:ext cx="8610600"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400" dirty="0" smtClean="0"/>
              <a:t>Let us compare the clusters with the species</a:t>
            </a:r>
          </a:p>
          <a:p>
            <a:endParaRPr lang="en-US" sz="2800" dirty="0" smtClean="0"/>
          </a:p>
          <a:p>
            <a:endParaRPr lang="en-US" sz="2800" dirty="0" smtClean="0"/>
          </a:p>
          <a:p>
            <a:endParaRPr lang="en-US" sz="2800" dirty="0" smtClean="0"/>
          </a:p>
          <a:p>
            <a:endParaRPr lang="en-US" sz="2800" dirty="0" smtClean="0"/>
          </a:p>
          <a:p>
            <a:endParaRPr lang="en-US" sz="900" dirty="0" smtClean="0"/>
          </a:p>
          <a:p>
            <a:r>
              <a:rPr lang="en-US" sz="2400" b="1" dirty="0" smtClean="0"/>
              <a:t>par(</a:t>
            </a:r>
            <a:r>
              <a:rPr lang="en-US" sz="2400" b="1" dirty="0" err="1" smtClean="0"/>
              <a:t>mfrow</a:t>
            </a:r>
            <a:r>
              <a:rPr lang="en-US" sz="2400" b="1" dirty="0" smtClean="0"/>
              <a:t>=c(2,2))   </a:t>
            </a:r>
          </a:p>
          <a:p>
            <a:pPr>
              <a:buNone/>
            </a:pPr>
            <a:r>
              <a:rPr lang="en-US" sz="2400" b="1" dirty="0" smtClean="0"/>
              <a:t>     plot(</a:t>
            </a:r>
            <a:r>
              <a:rPr lang="en-US" sz="2400" b="1" dirty="0" err="1" smtClean="0"/>
              <a:t>new_iris</a:t>
            </a:r>
            <a:r>
              <a:rPr lang="en-US" sz="2400" b="1" dirty="0" smtClean="0"/>
              <a:t>[c("</a:t>
            </a:r>
            <a:r>
              <a:rPr lang="en-US" sz="2400" b="1" dirty="0" err="1" smtClean="0"/>
              <a:t>Sepal.Length","Sepal.Width</a:t>
            </a:r>
            <a:r>
              <a:rPr lang="en-US" sz="2400" b="1" dirty="0" smtClean="0"/>
              <a:t>")],</a:t>
            </a:r>
            <a:r>
              <a:rPr lang="en-US" sz="2400" b="1" dirty="0" err="1" smtClean="0"/>
              <a:t>col</a:t>
            </a:r>
            <a:r>
              <a:rPr lang="en-US" sz="2400" b="1" dirty="0" smtClean="0"/>
              <a:t>=</a:t>
            </a:r>
            <a:r>
              <a:rPr lang="en-US" sz="2400" b="1" dirty="0" err="1" smtClean="0"/>
              <a:t>kc$cluster</a:t>
            </a:r>
            <a:r>
              <a:rPr lang="en-US" sz="2400" b="1" dirty="0" smtClean="0"/>
              <a:t>) plot(</a:t>
            </a:r>
            <a:r>
              <a:rPr lang="en-US" sz="2400" b="1" dirty="0" err="1" smtClean="0"/>
              <a:t>new_iris</a:t>
            </a:r>
            <a:r>
              <a:rPr lang="en-US" sz="2400" b="1" dirty="0" smtClean="0"/>
              <a:t>[c("</a:t>
            </a:r>
            <a:r>
              <a:rPr lang="en-US" sz="2400" b="1" dirty="0" err="1" smtClean="0"/>
              <a:t>Sepal.Length","Sepal.Width</a:t>
            </a:r>
            <a:r>
              <a:rPr lang="en-US" sz="2400" b="1" dirty="0" smtClean="0"/>
              <a:t>")],</a:t>
            </a:r>
            <a:r>
              <a:rPr lang="en-US" sz="2400" b="1" dirty="0" err="1" smtClean="0"/>
              <a:t>col</a:t>
            </a:r>
            <a:r>
              <a:rPr lang="en-US" sz="2400" b="1" dirty="0" smtClean="0"/>
              <a:t>=</a:t>
            </a:r>
            <a:r>
              <a:rPr lang="en-US" sz="2400" b="1" dirty="0" err="1" smtClean="0"/>
              <a:t>iris$Species</a:t>
            </a:r>
            <a:r>
              <a:rPr lang="en-US" sz="2400" b="1" dirty="0" smtClean="0"/>
              <a:t>) </a:t>
            </a:r>
          </a:p>
          <a:p>
            <a:pPr algn="ctr">
              <a:buNone/>
            </a:pPr>
            <a:endParaRPr lang="en-US" b="1" dirty="0" smtClean="0"/>
          </a:p>
          <a:p>
            <a:pPr>
              <a:buNone/>
            </a:pPr>
            <a:endParaRPr lang="en-US" dirty="0"/>
          </a:p>
        </p:txBody>
      </p:sp>
      <p:pic>
        <p:nvPicPr>
          <p:cNvPr id="4099" name="Picture 3"/>
          <p:cNvPicPr>
            <a:picLocks noChangeAspect="1" noChangeArrowheads="1"/>
          </p:cNvPicPr>
          <p:nvPr/>
        </p:nvPicPr>
        <p:blipFill>
          <a:blip r:embed="rId2"/>
          <a:srcRect/>
          <a:stretch>
            <a:fillRect/>
          </a:stretch>
        </p:blipFill>
        <p:spPr bwMode="auto">
          <a:xfrm>
            <a:off x="1143000" y="533400"/>
            <a:ext cx="6781800" cy="19812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52400" y="4038600"/>
            <a:ext cx="88392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buNone/>
            </a:pPr>
            <a:r>
              <a:rPr lang="en-US" sz="1600" dirty="0" smtClean="0"/>
              <a:t>		</a:t>
            </a:r>
            <a:r>
              <a:rPr lang="en-US" sz="1600" dirty="0" err="1" smtClean="0"/>
              <a:t>data_iris</a:t>
            </a:r>
            <a:r>
              <a:rPr lang="en-US" sz="1600" dirty="0" smtClean="0"/>
              <a:t>=iris</a:t>
            </a:r>
            <a:endParaRPr lang="en-US" sz="1600" dirty="0" smtClean="0"/>
          </a:p>
          <a:p>
            <a:pPr>
              <a:buNone/>
            </a:pPr>
            <a:r>
              <a:rPr lang="en-US" sz="1600" dirty="0" smtClean="0"/>
              <a:t>		index=sample(1:nrow(</a:t>
            </a:r>
            <a:r>
              <a:rPr lang="en-US" sz="1600" dirty="0" err="1" smtClean="0"/>
              <a:t>data_iris</a:t>
            </a:r>
            <a:r>
              <a:rPr lang="en-US" sz="1600" dirty="0" smtClean="0"/>
              <a:t>),size=0.5*</a:t>
            </a:r>
            <a:r>
              <a:rPr lang="en-US" sz="1600" dirty="0" err="1" smtClean="0"/>
              <a:t>nrow</a:t>
            </a:r>
            <a:r>
              <a:rPr lang="en-US" sz="1600" dirty="0" smtClean="0"/>
              <a:t>(</a:t>
            </a:r>
            <a:r>
              <a:rPr lang="en-US" sz="1600" dirty="0" err="1" smtClean="0"/>
              <a:t>data_iris</a:t>
            </a:r>
            <a:r>
              <a:rPr lang="en-US" sz="1600" dirty="0" smtClean="0"/>
              <a:t>))</a:t>
            </a:r>
          </a:p>
          <a:p>
            <a:endParaRPr lang="en-US" sz="700" dirty="0" smtClean="0"/>
          </a:p>
          <a:p>
            <a:r>
              <a:rPr lang="en-US" sz="1600" b="1" dirty="0" smtClean="0"/>
              <a:t>#Partitioning Actual data</a:t>
            </a:r>
          </a:p>
          <a:p>
            <a:pPr>
              <a:buNone/>
            </a:pPr>
            <a:r>
              <a:rPr lang="en-US" sz="1600" dirty="0" smtClean="0"/>
              <a:t>		</a:t>
            </a:r>
            <a:r>
              <a:rPr lang="en-US" sz="1600" dirty="0" err="1" smtClean="0"/>
              <a:t>training_comp</a:t>
            </a:r>
            <a:r>
              <a:rPr lang="en-US" sz="1600" dirty="0" smtClean="0"/>
              <a:t>=</a:t>
            </a:r>
            <a:r>
              <a:rPr lang="en-US" sz="1600" dirty="0" err="1" smtClean="0"/>
              <a:t>data_iris</a:t>
            </a:r>
            <a:r>
              <a:rPr lang="en-US" sz="1600" dirty="0" smtClean="0"/>
              <a:t>[index</a:t>
            </a:r>
            <a:r>
              <a:rPr lang="en-US" sz="1600" dirty="0" smtClean="0"/>
              <a:t>,]</a:t>
            </a:r>
          </a:p>
          <a:p>
            <a:pPr>
              <a:buNone/>
            </a:pPr>
            <a:r>
              <a:rPr lang="en-US" sz="1600" dirty="0" smtClean="0"/>
              <a:t>		</a:t>
            </a:r>
            <a:r>
              <a:rPr lang="en-US" sz="1600" dirty="0" err="1" smtClean="0"/>
              <a:t>test_comp</a:t>
            </a:r>
            <a:r>
              <a:rPr lang="en-US" sz="1600" dirty="0" smtClean="0"/>
              <a:t>=</a:t>
            </a:r>
            <a:r>
              <a:rPr lang="en-US" sz="1600" dirty="0" err="1" smtClean="0"/>
              <a:t>data_iris</a:t>
            </a:r>
            <a:r>
              <a:rPr lang="en-US" sz="1600" dirty="0" smtClean="0"/>
              <a:t>[-index,]</a:t>
            </a:r>
          </a:p>
          <a:p>
            <a:endParaRPr lang="en-US" sz="900" dirty="0" smtClean="0"/>
          </a:p>
          <a:p>
            <a:pPr>
              <a:buNone/>
            </a:pPr>
            <a:r>
              <a:rPr lang="en-US" sz="1600" dirty="0" smtClean="0"/>
              <a:t>		</a:t>
            </a:r>
            <a:r>
              <a:rPr lang="en-US" sz="1600" dirty="0" err="1" smtClean="0"/>
              <a:t>data_iris$Species</a:t>
            </a:r>
            <a:r>
              <a:rPr lang="en-US" sz="1600" dirty="0" smtClean="0"/>
              <a:t>=NULL</a:t>
            </a:r>
            <a:endParaRPr lang="en-US" sz="1600" dirty="0" smtClean="0"/>
          </a:p>
          <a:p>
            <a:endParaRPr lang="en-US" sz="1050" dirty="0" smtClean="0"/>
          </a:p>
          <a:p>
            <a:r>
              <a:rPr lang="en-US" sz="1600" b="1" dirty="0" smtClean="0"/>
              <a:t>#Partitioning of trimmed data</a:t>
            </a:r>
          </a:p>
          <a:p>
            <a:pPr>
              <a:buNone/>
            </a:pPr>
            <a:r>
              <a:rPr lang="en-US" sz="1600" dirty="0" smtClean="0"/>
              <a:t>		</a:t>
            </a:r>
            <a:r>
              <a:rPr lang="en-US" sz="1600" dirty="0" err="1" smtClean="0"/>
              <a:t>training_data</a:t>
            </a:r>
            <a:r>
              <a:rPr lang="en-US" sz="1600" dirty="0" smtClean="0"/>
              <a:t>=</a:t>
            </a:r>
            <a:r>
              <a:rPr lang="en-US" sz="1600" dirty="0" err="1" smtClean="0"/>
              <a:t>data_iris</a:t>
            </a:r>
            <a:r>
              <a:rPr lang="en-US" sz="1600" dirty="0" smtClean="0"/>
              <a:t>[index</a:t>
            </a:r>
            <a:r>
              <a:rPr lang="en-US" sz="1600" dirty="0" smtClean="0"/>
              <a:t>,]</a:t>
            </a:r>
          </a:p>
          <a:p>
            <a:pPr>
              <a:buNone/>
            </a:pPr>
            <a:r>
              <a:rPr lang="en-US" sz="1600" dirty="0" smtClean="0"/>
              <a:t>		</a:t>
            </a:r>
            <a:r>
              <a:rPr lang="en-US" sz="1600" dirty="0" err="1" smtClean="0"/>
              <a:t>test_data</a:t>
            </a:r>
            <a:r>
              <a:rPr lang="en-US" sz="1600" dirty="0" smtClean="0"/>
              <a:t>=</a:t>
            </a:r>
            <a:r>
              <a:rPr lang="en-US" sz="1600" dirty="0" err="1" smtClean="0"/>
              <a:t>data_iris</a:t>
            </a:r>
            <a:r>
              <a:rPr lang="en-US" sz="1600" dirty="0" smtClean="0"/>
              <a:t>[-index,]</a:t>
            </a:r>
          </a:p>
          <a:p>
            <a:pPr>
              <a:buNone/>
            </a:pPr>
            <a:endParaRPr lang="en-US" sz="1100" dirty="0" smtClean="0"/>
          </a:p>
          <a:p>
            <a:r>
              <a:rPr lang="en-US" sz="1600" b="1" dirty="0" smtClean="0"/>
              <a:t>#</a:t>
            </a:r>
            <a:r>
              <a:rPr lang="en-US" sz="1600" b="1" dirty="0" smtClean="0"/>
              <a:t>Train the Model</a:t>
            </a:r>
          </a:p>
          <a:p>
            <a:pPr>
              <a:buNone/>
            </a:pPr>
            <a:r>
              <a:rPr lang="en-US" sz="1600" dirty="0" smtClean="0"/>
              <a:t>		results</a:t>
            </a:r>
            <a:r>
              <a:rPr lang="en-US" sz="1600" dirty="0" smtClean="0"/>
              <a:t>&lt;-</a:t>
            </a:r>
            <a:r>
              <a:rPr lang="en-US" sz="1600" dirty="0" err="1" smtClean="0"/>
              <a:t>kmeans</a:t>
            </a:r>
            <a:r>
              <a:rPr lang="en-US" sz="1600" dirty="0" smtClean="0"/>
              <a:t>(training_data,3)</a:t>
            </a:r>
          </a:p>
          <a:p>
            <a:endParaRPr lang="en-US" sz="1000" dirty="0" smtClean="0"/>
          </a:p>
          <a:p>
            <a:r>
              <a:rPr lang="en-US" sz="1600" b="1" dirty="0" smtClean="0"/>
              <a:t>#Compare training Set with the result model </a:t>
            </a:r>
          </a:p>
          <a:p>
            <a:pPr>
              <a:buNone/>
            </a:pPr>
            <a:r>
              <a:rPr lang="en-US" sz="1600" dirty="0" smtClean="0"/>
              <a:t>		table(</a:t>
            </a:r>
            <a:r>
              <a:rPr lang="en-US" sz="1600" dirty="0" err="1" smtClean="0"/>
              <a:t>training_comp$Species,results$cluster</a:t>
            </a:r>
            <a:r>
              <a:rPr lang="en-US" sz="1600" dirty="0" smtClean="0"/>
              <a:t>)</a:t>
            </a:r>
          </a:p>
          <a:p>
            <a:endParaRPr lang="en-US" sz="1000" dirty="0" smtClean="0"/>
          </a:p>
          <a:p>
            <a:r>
              <a:rPr lang="en-US" sz="1600" b="1" dirty="0" smtClean="0"/>
              <a:t>#Compare test Set with the result model</a:t>
            </a:r>
          </a:p>
          <a:p>
            <a:pPr>
              <a:buNone/>
            </a:pPr>
            <a:r>
              <a:rPr lang="en-US" sz="1600" dirty="0" smtClean="0"/>
              <a:t>		table(</a:t>
            </a:r>
            <a:r>
              <a:rPr lang="en-US" sz="1600" dirty="0" err="1" smtClean="0"/>
              <a:t>test_comp$Species,results$cluster</a:t>
            </a:r>
            <a:r>
              <a:rPr lang="en-US" sz="1600" dirty="0" smtClean="0"/>
              <a:t>)</a:t>
            </a:r>
          </a:p>
          <a:p>
            <a:endParaRPr lang="en-US" sz="1050" dirty="0" smtClean="0"/>
          </a:p>
          <a:p>
            <a:r>
              <a:rPr lang="en-US" sz="1600" b="1" dirty="0" smtClean="0"/>
              <a:t>#Plot the results</a:t>
            </a:r>
          </a:p>
          <a:p>
            <a:pPr>
              <a:buNone/>
            </a:pPr>
            <a:r>
              <a:rPr lang="en-US" sz="1600" dirty="0" smtClean="0"/>
              <a:t>		plot(</a:t>
            </a:r>
            <a:r>
              <a:rPr lang="en-US" sz="1600" dirty="0" err="1" smtClean="0"/>
              <a:t>training_data</a:t>
            </a:r>
            <a:r>
              <a:rPr lang="en-US" sz="1600" dirty="0" smtClean="0"/>
              <a:t>[c</a:t>
            </a:r>
            <a:r>
              <a:rPr lang="en-US" sz="1600" dirty="0" smtClean="0"/>
              <a:t>("</a:t>
            </a:r>
            <a:r>
              <a:rPr lang="en-US" sz="1600" dirty="0" err="1" smtClean="0"/>
              <a:t>Petal.Length","Petal.Width</a:t>
            </a:r>
            <a:r>
              <a:rPr lang="en-US" sz="1600" dirty="0" smtClean="0"/>
              <a:t>")],</a:t>
            </a:r>
            <a:r>
              <a:rPr lang="en-US" sz="1600" dirty="0" err="1" smtClean="0"/>
              <a:t>col</a:t>
            </a:r>
            <a:r>
              <a:rPr lang="en-US" sz="1600" dirty="0" smtClean="0"/>
              <a:t>=</a:t>
            </a:r>
            <a:r>
              <a:rPr lang="en-US" sz="1600" dirty="0" err="1" smtClean="0"/>
              <a:t>results$cluster</a:t>
            </a:r>
            <a:r>
              <a:rPr lang="en-US" sz="1600" dirty="0" smtClean="0"/>
              <a:t>)</a:t>
            </a:r>
          </a:p>
          <a:p>
            <a:endParaRPr lang="en-US" sz="1600" dirty="0" smtClean="0"/>
          </a:p>
          <a:p>
            <a:pPr>
              <a:buNone/>
            </a:pPr>
            <a:r>
              <a:rPr lang="en-US" sz="1600" dirty="0" smtClean="0"/>
              <a:t>		plot(</a:t>
            </a:r>
            <a:r>
              <a:rPr lang="en-US" sz="1600" dirty="0" err="1" smtClean="0"/>
              <a:t>test_data</a:t>
            </a:r>
            <a:r>
              <a:rPr lang="en-US" sz="1600" dirty="0" smtClean="0"/>
              <a:t>[c</a:t>
            </a:r>
            <a:r>
              <a:rPr lang="en-US" sz="1600" dirty="0" smtClean="0"/>
              <a:t>("</a:t>
            </a:r>
            <a:r>
              <a:rPr lang="en-US" sz="1600" dirty="0" err="1" smtClean="0"/>
              <a:t>Petal.Length","Petal.Width</a:t>
            </a:r>
            <a:r>
              <a:rPr lang="en-US" sz="1600" dirty="0" smtClean="0"/>
              <a:t>")],</a:t>
            </a:r>
            <a:r>
              <a:rPr lang="en-US" sz="1600" dirty="0" err="1" smtClean="0"/>
              <a:t>col</a:t>
            </a:r>
            <a:r>
              <a:rPr lang="en-US" sz="1600" dirty="0" smtClean="0"/>
              <a:t>=</a:t>
            </a:r>
            <a:r>
              <a:rPr lang="en-US" sz="1600" dirty="0" err="1" smtClean="0"/>
              <a:t>results$cluster</a:t>
            </a:r>
            <a:r>
              <a:rPr lang="en-US" sz="1600" dirty="0" smtClean="0"/>
              <a:t>)</a:t>
            </a:r>
          </a:p>
          <a:p>
            <a:pPr>
              <a:buNone/>
            </a:pP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sz="3200" b="1" dirty="0" smtClean="0">
                <a:solidFill>
                  <a:prstClr val="black"/>
                </a:solidFill>
              </a:rPr>
              <a:t>The Main Idea Behind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fontScale="85000" lnSpcReduction="10000"/>
          </a:bodyPr>
          <a:lstStyle/>
          <a:p>
            <a:pPr algn="just"/>
            <a:r>
              <a:rPr lang="en-US" sz="1900" b="1" dirty="0" smtClean="0">
                <a:solidFill>
                  <a:prstClr val="black"/>
                </a:solidFill>
              </a:rPr>
              <a:t>The Main Idea Behind Linear Regression is:</a:t>
            </a:r>
          </a:p>
          <a:p>
            <a:pPr marL="800100" lvl="1" indent="-342900" algn="just">
              <a:buFont typeface="+mj-lt"/>
              <a:buAutoNum type="arabicPeriod"/>
            </a:pPr>
            <a:r>
              <a:rPr lang="en-US" sz="1900" dirty="0" smtClean="0">
                <a:solidFill>
                  <a:prstClr val="black"/>
                </a:solidFill>
              </a:rPr>
              <a:t>Use least square to fit a line to data.</a:t>
            </a:r>
          </a:p>
          <a:p>
            <a:pPr marL="800100" lvl="1" indent="-342900" algn="just">
              <a:buFont typeface="+mj-lt"/>
              <a:buAutoNum type="arabicPeriod"/>
            </a:pPr>
            <a:r>
              <a:rPr lang="en-US" sz="1900" dirty="0" smtClean="0">
                <a:solidFill>
                  <a:prstClr val="black"/>
                </a:solidFill>
              </a:rPr>
              <a:t>Calculate R2</a:t>
            </a:r>
          </a:p>
          <a:p>
            <a:pPr marL="800100" lvl="1" indent="-342900" algn="just">
              <a:buFont typeface="+mj-lt"/>
              <a:buAutoNum type="arabicPeriod"/>
            </a:pPr>
            <a:r>
              <a:rPr lang="en-US" sz="1900" dirty="0" smtClean="0">
                <a:solidFill>
                  <a:prstClr val="black"/>
                </a:solidFill>
              </a:rPr>
              <a:t>Calculate a p-value for R2 </a:t>
            </a:r>
          </a:p>
          <a:p>
            <a:pPr marL="800100" lvl="1" indent="-342900" algn="just">
              <a:buFont typeface="+mj-lt"/>
              <a:buAutoNum type="arabicPeriod"/>
            </a:pPr>
            <a:endParaRPr lang="en-US" sz="1900" dirty="0" smtClean="0">
              <a:solidFill>
                <a:prstClr val="black"/>
              </a:solidFill>
            </a:endParaRPr>
          </a:p>
          <a:p>
            <a:pPr marL="400050" algn="just"/>
            <a:r>
              <a:rPr lang="en-US" sz="1900" dirty="0" smtClean="0">
                <a:solidFill>
                  <a:prstClr val="black"/>
                </a:solidFill>
              </a:rPr>
              <a:t>Consider there is a data set where we took a bunch of mice and we measured their size and we measured their weight.</a:t>
            </a:r>
          </a:p>
          <a:p>
            <a:pPr marL="400050" algn="just"/>
            <a:endParaRPr lang="en-US" sz="1900" dirty="0" smtClean="0">
              <a:solidFill>
                <a:prstClr val="black"/>
              </a:solidFill>
            </a:endParaRPr>
          </a:p>
          <a:p>
            <a:pPr marL="400050" algn="just"/>
            <a:r>
              <a:rPr lang="en-US" sz="1900" dirty="0" smtClean="0">
                <a:solidFill>
                  <a:prstClr val="black"/>
                </a:solidFill>
              </a:rPr>
              <a:t>Our goal is to use Mouse weight as a way to predict Mouse size.</a:t>
            </a:r>
          </a:p>
          <a:p>
            <a:pPr marL="400050" algn="just"/>
            <a:endParaRPr lang="en-US" sz="1900" dirty="0" smtClean="0">
              <a:solidFill>
                <a:prstClr val="black"/>
              </a:solidFill>
            </a:endParaRPr>
          </a:p>
          <a:p>
            <a:pPr marL="400050" algn="just"/>
            <a:r>
              <a:rPr lang="en-US" sz="1900" dirty="0" smtClean="0">
                <a:solidFill>
                  <a:prstClr val="black"/>
                </a:solidFill>
              </a:rPr>
              <a:t>Find the rotation that has the least sum of Squares.</a:t>
            </a:r>
          </a:p>
          <a:p>
            <a:pPr marL="400050" algn="just"/>
            <a:endParaRPr lang="en-US" sz="1900" dirty="0" smtClean="0">
              <a:solidFill>
                <a:prstClr val="black"/>
              </a:solidFill>
            </a:endParaRPr>
          </a:p>
          <a:p>
            <a:pPr marL="400050" algn="just"/>
            <a:r>
              <a:rPr lang="en-US" sz="1900" dirty="0" smtClean="0">
                <a:solidFill>
                  <a:prstClr val="black"/>
                </a:solidFill>
              </a:rPr>
              <a:t>The equation for the line, least squares estimated two parameters - a y-axis intercept and a slope.</a:t>
            </a:r>
          </a:p>
          <a:p>
            <a:pPr marL="400050" algn="just"/>
            <a:endParaRPr lang="en-US" sz="1900" dirty="0" smtClean="0">
              <a:solidFill>
                <a:prstClr val="black"/>
              </a:solidFill>
            </a:endParaRPr>
          </a:p>
          <a:p>
            <a:pPr marL="400050" algn="just"/>
            <a:r>
              <a:rPr lang="en-US" sz="1900" dirty="0" smtClean="0">
                <a:solidFill>
                  <a:prstClr val="black"/>
                </a:solidFill>
              </a:rPr>
              <a:t>Since the slope is not zero it means that knowing a mouse's weight will help us make a guess about that Mouse's size.</a:t>
            </a:r>
          </a:p>
          <a:p>
            <a:pPr marL="400050" algn="just"/>
            <a:endParaRPr lang="en-US" sz="1900" dirty="0" smtClean="0">
              <a:solidFill>
                <a:prstClr val="black"/>
              </a:solidFill>
            </a:endParaRPr>
          </a:p>
          <a:p>
            <a:pPr marL="400050" algn="just"/>
            <a:r>
              <a:rPr lang="en-US" sz="1900" b="1" dirty="0" smtClean="0">
                <a:solidFill>
                  <a:prstClr val="black"/>
                </a:solidFill>
              </a:rPr>
              <a:t>How good is that guess?</a:t>
            </a:r>
          </a:p>
          <a:p>
            <a:pPr marL="800100" lvl="1" algn="just"/>
            <a:r>
              <a:rPr lang="en-US" sz="1900" dirty="0" smtClean="0">
                <a:solidFill>
                  <a:prstClr val="black"/>
                </a:solidFill>
              </a:rPr>
              <a:t>Calculating R2 is the first step in determining how good that guess will be. </a:t>
            </a:r>
          </a:p>
          <a:p>
            <a:pPr marL="400050" algn="just">
              <a:buNone/>
            </a:pPr>
            <a:endParaRPr lang="en-US" sz="1600" dirty="0" smtClean="0">
              <a:solidFill>
                <a:prstClr val="black"/>
              </a:solidFill>
            </a:endParaRPr>
          </a:p>
          <a:p>
            <a:pPr lvl="1" algn="just"/>
            <a:endParaRPr lang="en-US" sz="1600" dirty="0" smtClean="0">
              <a:solidFill>
                <a:prstClr val="black"/>
              </a:solidFill>
            </a:endParaRPr>
          </a:p>
          <a:p>
            <a:pPr lvl="1" algn="just"/>
            <a:endParaRPr lang="en-US" sz="1600" dirty="0" smtClean="0">
              <a:solidFill>
                <a:prstClr val="black"/>
              </a:solidFill>
            </a:endParaRPr>
          </a:p>
        </p:txBody>
      </p:sp>
      <p:pic>
        <p:nvPicPr>
          <p:cNvPr id="9218" name="Picture 2"/>
          <p:cNvPicPr>
            <a:picLocks noChangeAspect="1" noChangeArrowheads="1"/>
          </p:cNvPicPr>
          <p:nvPr/>
        </p:nvPicPr>
        <p:blipFill>
          <a:blip r:embed="rId2"/>
          <a:srcRect/>
          <a:stretch>
            <a:fillRect/>
          </a:stretch>
        </p:blipFill>
        <p:spPr bwMode="auto">
          <a:xfrm>
            <a:off x="5486400" y="457200"/>
            <a:ext cx="3657600" cy="2895600"/>
          </a:xfrm>
          <a:prstGeom prst="rect">
            <a:avLst/>
          </a:prstGeom>
          <a:noFill/>
          <a:ln w="9525">
            <a:solidFill>
              <a:schemeClr val="tx1"/>
            </a:solid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5486400" y="3581400"/>
            <a:ext cx="3657600" cy="32766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Calculating the R2</a:t>
            </a:r>
            <a:endParaRPr lang="en-US" dirty="0"/>
          </a:p>
        </p:txBody>
      </p:sp>
      <p:sp>
        <p:nvSpPr>
          <p:cNvPr id="3" name="Content Placeholder 2"/>
          <p:cNvSpPr>
            <a:spLocks noGrp="1"/>
          </p:cNvSpPr>
          <p:nvPr>
            <p:ph sz="half" idx="1"/>
          </p:nvPr>
        </p:nvSpPr>
        <p:spPr>
          <a:xfrm>
            <a:off x="152400" y="609600"/>
            <a:ext cx="5334000" cy="6248400"/>
          </a:xfrm>
        </p:spPr>
        <p:txBody>
          <a:bodyPr>
            <a:normAutofit/>
          </a:bodyPr>
          <a:lstStyle/>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First calculate the average Mouse size</a:t>
            </a:r>
          </a:p>
          <a:p>
            <a:pPr algn="just"/>
            <a:endParaRPr lang="en-US" sz="1800" dirty="0" smtClean="0">
              <a:solidFill>
                <a:prstClr val="black"/>
              </a:solidFill>
            </a:endParaRPr>
          </a:p>
          <a:p>
            <a:pPr algn="just"/>
            <a:endParaRPr lang="en-US" sz="1800" dirty="0" smtClean="0">
              <a:solidFill>
                <a:prstClr val="black"/>
              </a:solidFill>
            </a:endParaRPr>
          </a:p>
          <a:p>
            <a:pPr algn="just">
              <a:buNone/>
            </a:pPr>
            <a:endParaRPr lang="en-US" sz="1800" dirty="0" smtClean="0">
              <a:solidFill>
                <a:prstClr val="black"/>
              </a:solidFill>
            </a:endParaRPr>
          </a:p>
        </p:txBody>
      </p:sp>
      <p:pic>
        <p:nvPicPr>
          <p:cNvPr id="10242" name="Picture 2"/>
          <p:cNvPicPr>
            <a:picLocks noChangeAspect="1" noChangeArrowheads="1"/>
          </p:cNvPicPr>
          <p:nvPr/>
        </p:nvPicPr>
        <p:blipFill>
          <a:blip r:embed="rId2"/>
          <a:srcRect/>
          <a:stretch>
            <a:fillRect/>
          </a:stretch>
        </p:blipFill>
        <p:spPr bwMode="auto">
          <a:xfrm>
            <a:off x="5867400" y="609600"/>
            <a:ext cx="3200400" cy="2819400"/>
          </a:xfrm>
          <a:prstGeom prst="rect">
            <a:avLst/>
          </a:prstGeom>
          <a:noFill/>
          <a:ln w="9525">
            <a:solidFill>
              <a:schemeClr val="tx1"/>
            </a:solid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5867400" y="3581400"/>
            <a:ext cx="3200400" cy="3145276"/>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Calculating the R2</a:t>
            </a:r>
            <a:endParaRPr lang="en-US" dirty="0"/>
          </a:p>
        </p:txBody>
      </p:sp>
      <p:sp>
        <p:nvSpPr>
          <p:cNvPr id="3" name="Content Placeholder 2"/>
          <p:cNvSpPr>
            <a:spLocks noGrp="1"/>
          </p:cNvSpPr>
          <p:nvPr>
            <p:ph sz="half" idx="1"/>
          </p:nvPr>
        </p:nvSpPr>
        <p:spPr>
          <a:xfrm>
            <a:off x="0" y="609600"/>
            <a:ext cx="5029200" cy="6248400"/>
          </a:xfrm>
        </p:spPr>
        <p:txBody>
          <a:bodyPr>
            <a:normAutofit/>
          </a:bodyPr>
          <a:lstStyle/>
          <a:p>
            <a:pPr algn="just"/>
            <a:r>
              <a:rPr lang="en-US" sz="2000" dirty="0" smtClean="0">
                <a:solidFill>
                  <a:prstClr val="black"/>
                </a:solidFill>
              </a:rPr>
              <a:t>Sum the squared Residuals</a:t>
            </a:r>
          </a:p>
          <a:p>
            <a:pPr algn="just"/>
            <a:endParaRPr lang="en-US" sz="800" dirty="0" smtClean="0">
              <a:solidFill>
                <a:prstClr val="black"/>
              </a:solidFill>
            </a:endParaRPr>
          </a:p>
          <a:p>
            <a:pPr algn="just"/>
            <a:r>
              <a:rPr lang="en-US" sz="2000" dirty="0" smtClean="0">
                <a:solidFill>
                  <a:prstClr val="black"/>
                </a:solidFill>
              </a:rPr>
              <a:t>We call this </a:t>
            </a:r>
            <a:r>
              <a:rPr lang="en-US" sz="2000" b="1" dirty="0" smtClean="0">
                <a:solidFill>
                  <a:prstClr val="black"/>
                </a:solidFill>
              </a:rPr>
              <a:t>SS(mean)</a:t>
            </a:r>
            <a:r>
              <a:rPr lang="en-US" sz="2000" dirty="0" smtClean="0">
                <a:solidFill>
                  <a:prstClr val="black"/>
                </a:solidFill>
              </a:rPr>
              <a:t> , for sum of squares around the mean</a:t>
            </a:r>
          </a:p>
          <a:p>
            <a:pPr lvl="1" algn="just"/>
            <a:r>
              <a:rPr lang="en-US" sz="1600" b="1" dirty="0" smtClean="0">
                <a:solidFill>
                  <a:prstClr val="black"/>
                </a:solidFill>
              </a:rPr>
              <a:t>SS(mean)=(data-mean)2</a:t>
            </a:r>
          </a:p>
          <a:p>
            <a:pPr algn="just"/>
            <a:endParaRPr lang="en-US" sz="700" dirty="0" smtClean="0">
              <a:solidFill>
                <a:prstClr val="black"/>
              </a:solidFill>
            </a:endParaRPr>
          </a:p>
          <a:p>
            <a:pPr algn="just"/>
            <a:r>
              <a:rPr lang="en-US" sz="2000" dirty="0" smtClean="0">
                <a:solidFill>
                  <a:prstClr val="black"/>
                </a:solidFill>
              </a:rPr>
              <a:t>Variation around the mean </a:t>
            </a:r>
          </a:p>
          <a:p>
            <a:pPr lvl="1" algn="just"/>
            <a:r>
              <a:rPr lang="en-US" sz="1600" dirty="0" smtClean="0">
                <a:solidFill>
                  <a:prstClr val="black"/>
                </a:solidFill>
              </a:rPr>
              <a:t>  </a:t>
            </a:r>
            <a:r>
              <a:rPr lang="en-US" sz="1500" b="1" dirty="0" err="1" smtClean="0">
                <a:solidFill>
                  <a:prstClr val="black"/>
                </a:solidFill>
              </a:rPr>
              <a:t>var</a:t>
            </a:r>
            <a:r>
              <a:rPr lang="en-US" sz="1500" b="1" dirty="0" smtClean="0">
                <a:solidFill>
                  <a:prstClr val="black"/>
                </a:solidFill>
              </a:rPr>
              <a:t>(mean)</a:t>
            </a:r>
            <a:r>
              <a:rPr lang="en-US" sz="1500" dirty="0" smtClean="0">
                <a:solidFill>
                  <a:prstClr val="black"/>
                </a:solidFill>
              </a:rPr>
              <a:t> = </a:t>
            </a:r>
            <a:r>
              <a:rPr lang="en-US" sz="1500" b="1" dirty="0" smtClean="0">
                <a:solidFill>
                  <a:prstClr val="black"/>
                </a:solidFill>
              </a:rPr>
              <a:t>(data-mean)2  /  n  = SS(mean) / n</a:t>
            </a:r>
          </a:p>
          <a:p>
            <a:pPr lvl="2" algn="just"/>
            <a:endParaRPr lang="en-US" sz="700" dirty="0" smtClean="0">
              <a:solidFill>
                <a:prstClr val="black"/>
              </a:solidFill>
            </a:endParaRPr>
          </a:p>
          <a:p>
            <a:pPr lvl="2" algn="just"/>
            <a:r>
              <a:rPr lang="en-US" sz="1400" dirty="0" smtClean="0">
                <a:solidFill>
                  <a:prstClr val="black"/>
                </a:solidFill>
              </a:rPr>
              <a:t>n  is the sample size, in our case its 9.  </a:t>
            </a:r>
          </a:p>
          <a:p>
            <a:pPr algn="just">
              <a:buNone/>
            </a:pPr>
            <a:r>
              <a:rPr lang="en-US" sz="1800" dirty="0" smtClean="0">
                <a:solidFill>
                  <a:prstClr val="black"/>
                </a:solidFill>
              </a:rPr>
              <a:t>--------------------------------------------------------------------</a:t>
            </a:r>
          </a:p>
          <a:p>
            <a:pPr algn="just">
              <a:buNone/>
            </a:pPr>
            <a:endParaRPr lang="en-US" sz="1800" dirty="0" smtClean="0">
              <a:solidFill>
                <a:prstClr val="black"/>
              </a:solidFill>
            </a:endParaRPr>
          </a:p>
          <a:p>
            <a:pPr algn="just"/>
            <a:r>
              <a:rPr lang="en-US" sz="1800" b="1" dirty="0" smtClean="0">
                <a:solidFill>
                  <a:prstClr val="black"/>
                </a:solidFill>
              </a:rPr>
              <a:t>SS(fit)=(data-line)2</a:t>
            </a:r>
          </a:p>
          <a:p>
            <a:pPr algn="just"/>
            <a:endParaRPr lang="en-US" sz="1800" b="1" dirty="0" smtClean="0">
              <a:solidFill>
                <a:prstClr val="black"/>
              </a:solidFill>
            </a:endParaRPr>
          </a:p>
          <a:p>
            <a:pPr algn="just"/>
            <a:r>
              <a:rPr lang="en-US" sz="1800" b="1" dirty="0" err="1" smtClean="0">
                <a:solidFill>
                  <a:prstClr val="black"/>
                </a:solidFill>
              </a:rPr>
              <a:t>var</a:t>
            </a:r>
            <a:r>
              <a:rPr lang="en-US" sz="1800" b="1" dirty="0" smtClean="0">
                <a:solidFill>
                  <a:prstClr val="black"/>
                </a:solidFill>
              </a:rPr>
              <a:t>(fit)= (data-line)2   / n</a:t>
            </a:r>
            <a:r>
              <a:rPr lang="en-US" sz="1800" dirty="0" smtClean="0">
                <a:solidFill>
                  <a:prstClr val="black"/>
                </a:solidFill>
              </a:rPr>
              <a:t> </a:t>
            </a:r>
          </a:p>
          <a:p>
            <a:pPr algn="just"/>
            <a:endParaRPr lang="en-US" sz="1800" dirty="0" smtClean="0">
              <a:solidFill>
                <a:prstClr val="black"/>
              </a:solidFill>
            </a:endParaRPr>
          </a:p>
          <a:p>
            <a:pPr algn="just"/>
            <a:r>
              <a:rPr lang="en-US" sz="1800" b="1" dirty="0" err="1" smtClean="0">
                <a:solidFill>
                  <a:prstClr val="black"/>
                </a:solidFill>
              </a:rPr>
              <a:t>var</a:t>
            </a:r>
            <a:r>
              <a:rPr lang="en-US" sz="1800" b="1" dirty="0" smtClean="0">
                <a:solidFill>
                  <a:prstClr val="black"/>
                </a:solidFill>
              </a:rPr>
              <a:t>(fit)= SS(fit) / n</a:t>
            </a:r>
            <a:r>
              <a:rPr lang="en-US" sz="1800" dirty="0" smtClean="0">
                <a:solidFill>
                  <a:prstClr val="black"/>
                </a:solidFill>
              </a:rPr>
              <a:t> </a:t>
            </a:r>
          </a:p>
          <a:p>
            <a:pPr algn="just"/>
            <a:endParaRPr lang="en-US" sz="1800" dirty="0" smtClean="0">
              <a:solidFill>
                <a:prstClr val="black"/>
              </a:solidFill>
            </a:endParaRPr>
          </a:p>
          <a:p>
            <a:pPr algn="just"/>
            <a:endParaRPr lang="en-US" sz="1800" b="1" dirty="0" smtClean="0">
              <a:solidFill>
                <a:prstClr val="black"/>
              </a:solidFill>
            </a:endParaRPr>
          </a:p>
          <a:p>
            <a:pPr algn="just"/>
            <a:r>
              <a:rPr lang="en-US" sz="1700" b="1" dirty="0" smtClean="0">
                <a:solidFill>
                  <a:prstClr val="black"/>
                </a:solidFill>
              </a:rPr>
              <a:t>Variance(Something)= Average Sum of Squares.</a:t>
            </a:r>
            <a:r>
              <a:rPr lang="en-US" sz="1800" dirty="0" smtClean="0">
                <a:solidFill>
                  <a:prstClr val="black"/>
                </a:solidFill>
              </a:rPr>
              <a:t> </a:t>
            </a:r>
          </a:p>
        </p:txBody>
      </p:sp>
      <p:pic>
        <p:nvPicPr>
          <p:cNvPr id="11266" name="Picture 2"/>
          <p:cNvPicPr>
            <a:picLocks noChangeAspect="1" noChangeArrowheads="1"/>
          </p:cNvPicPr>
          <p:nvPr/>
        </p:nvPicPr>
        <p:blipFill>
          <a:blip r:embed="rId2"/>
          <a:srcRect/>
          <a:stretch>
            <a:fillRect/>
          </a:stretch>
        </p:blipFill>
        <p:spPr bwMode="auto">
          <a:xfrm>
            <a:off x="5029200" y="457200"/>
            <a:ext cx="4114800" cy="2971800"/>
          </a:xfrm>
          <a:prstGeom prst="rect">
            <a:avLst/>
          </a:prstGeom>
          <a:noFill/>
          <a:ln w="9525">
            <a:solidFill>
              <a:schemeClr val="tx1"/>
            </a:solid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5029200" y="3505200"/>
            <a:ext cx="4114800" cy="33528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Comparing the R2 value with the least-square line </a:t>
            </a:r>
            <a:endParaRPr lang="en-US" dirty="0"/>
          </a:p>
        </p:txBody>
      </p:sp>
      <p:sp>
        <p:nvSpPr>
          <p:cNvPr id="3" name="Content Placeholder 2"/>
          <p:cNvSpPr>
            <a:spLocks noGrp="1"/>
          </p:cNvSpPr>
          <p:nvPr>
            <p:ph sz="half" idx="1"/>
          </p:nvPr>
        </p:nvSpPr>
        <p:spPr>
          <a:xfrm>
            <a:off x="5943600" y="3429000"/>
            <a:ext cx="3200400" cy="3429000"/>
          </a:xfrm>
        </p:spPr>
        <p:txBody>
          <a:bodyPr>
            <a:normAutofit/>
          </a:bodyPr>
          <a:lstStyle/>
          <a:p>
            <a:pPr algn="just"/>
            <a:r>
              <a:rPr lang="en-US" sz="1800" dirty="0" smtClean="0">
                <a:solidFill>
                  <a:prstClr val="black"/>
                </a:solidFill>
              </a:rPr>
              <a:t>So we say that some of the variation in Mouse size is explained by taking Mouse weight into account.</a:t>
            </a:r>
          </a:p>
          <a:p>
            <a:pPr algn="just"/>
            <a:endParaRPr lang="en-US" sz="1800" dirty="0" smtClean="0">
              <a:solidFill>
                <a:prstClr val="black"/>
              </a:solidFill>
            </a:endParaRPr>
          </a:p>
          <a:p>
            <a:pPr algn="just"/>
            <a:r>
              <a:rPr lang="en-US" sz="1800" dirty="0" smtClean="0">
                <a:solidFill>
                  <a:prstClr val="black"/>
                </a:solidFill>
              </a:rPr>
              <a:t>In other words heavier mice are bigger and lighter mice are smaller. </a:t>
            </a:r>
          </a:p>
        </p:txBody>
      </p:sp>
      <p:pic>
        <p:nvPicPr>
          <p:cNvPr id="12290" name="Picture 2"/>
          <p:cNvPicPr>
            <a:picLocks noChangeAspect="1" noChangeArrowheads="1"/>
          </p:cNvPicPr>
          <p:nvPr/>
        </p:nvPicPr>
        <p:blipFill>
          <a:blip r:embed="rId2"/>
          <a:srcRect/>
          <a:stretch>
            <a:fillRect/>
          </a:stretch>
        </p:blipFill>
        <p:spPr bwMode="auto">
          <a:xfrm>
            <a:off x="609600" y="533400"/>
            <a:ext cx="3276600" cy="2859206"/>
          </a:xfrm>
          <a:prstGeom prst="rect">
            <a:avLst/>
          </a:prstGeom>
          <a:noFill/>
          <a:ln w="9525">
            <a:solidFill>
              <a:schemeClr val="tx1"/>
            </a:solid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5105400" y="533400"/>
            <a:ext cx="3200400" cy="2819400"/>
          </a:xfrm>
          <a:prstGeom prst="rect">
            <a:avLst/>
          </a:prstGeom>
          <a:noFill/>
          <a:ln w="9525">
            <a:solidFill>
              <a:schemeClr val="tx1"/>
            </a:solidFill>
            <a:miter lim="800000"/>
            <a:headEnd/>
            <a:tailEnd/>
          </a:ln>
          <a:effectLst/>
        </p:spPr>
      </p:pic>
      <p:pic>
        <p:nvPicPr>
          <p:cNvPr id="12292" name="Picture 4"/>
          <p:cNvPicPr>
            <a:picLocks noChangeAspect="1" noChangeArrowheads="1"/>
          </p:cNvPicPr>
          <p:nvPr/>
        </p:nvPicPr>
        <p:blipFill>
          <a:blip r:embed="rId4"/>
          <a:srcRect/>
          <a:stretch>
            <a:fillRect/>
          </a:stretch>
        </p:blipFill>
        <p:spPr bwMode="auto">
          <a:xfrm>
            <a:off x="76200" y="3505200"/>
            <a:ext cx="5943600" cy="32766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 y="0"/>
            <a:ext cx="4560570" cy="3276600"/>
          </a:xfrm>
          <a:prstGeom prst="rect">
            <a:avLst/>
          </a:prstGeom>
          <a:noFill/>
          <a:ln w="9525">
            <a:solidFill>
              <a:schemeClr val="tx1"/>
            </a:solid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733799" y="3352800"/>
            <a:ext cx="5334001" cy="3429000"/>
          </a:xfrm>
          <a:prstGeom prst="rect">
            <a:avLst/>
          </a:prstGeom>
          <a:noFill/>
          <a:ln w="9525">
            <a:solidFill>
              <a:schemeClr val="tx1"/>
            </a:solidFill>
            <a:miter lim="800000"/>
            <a:headEnd/>
            <a:tailEnd/>
          </a:ln>
          <a:effectLst/>
        </p:spPr>
      </p:pic>
      <p:sp>
        <p:nvSpPr>
          <p:cNvPr id="4" name="TextBox 3"/>
          <p:cNvSpPr txBox="1"/>
          <p:nvPr/>
        </p:nvSpPr>
        <p:spPr>
          <a:xfrm>
            <a:off x="0" y="3657600"/>
            <a:ext cx="3581400" cy="1815882"/>
          </a:xfrm>
          <a:prstGeom prst="rect">
            <a:avLst/>
          </a:prstGeom>
          <a:noFill/>
          <a:ln>
            <a:solidFill>
              <a:schemeClr val="tx1"/>
            </a:solidFill>
          </a:ln>
        </p:spPr>
        <p:txBody>
          <a:bodyPr wrap="square" rtlCol="0">
            <a:spAutoFit/>
          </a:bodyPr>
          <a:lstStyle/>
          <a:p>
            <a:pPr algn="just">
              <a:buFont typeface="Arial" pitchFamily="34" charset="0"/>
              <a:buChar char="•"/>
            </a:pPr>
            <a:r>
              <a:rPr lang="en-US" sz="1600" dirty="0" smtClean="0"/>
              <a:t>60% reduction in the variance when we take the mouse weight into account.</a:t>
            </a:r>
          </a:p>
          <a:p>
            <a:pPr algn="just">
              <a:buFont typeface="Arial" pitchFamily="34" charset="0"/>
              <a:buChar char="•"/>
            </a:pPr>
            <a:endParaRPr lang="en-US" sz="1600" dirty="0" smtClean="0"/>
          </a:p>
          <a:p>
            <a:pPr algn="just"/>
            <a:r>
              <a:rPr lang="en-US" sz="1600" dirty="0" smtClean="0"/>
              <a:t>	             </a:t>
            </a:r>
            <a:r>
              <a:rPr lang="en-US" sz="1600" b="1" dirty="0" smtClean="0"/>
              <a:t>(OR)</a:t>
            </a:r>
          </a:p>
          <a:p>
            <a:pPr algn="just"/>
            <a:endParaRPr lang="en-US" sz="1600" b="1" dirty="0" smtClean="0"/>
          </a:p>
          <a:p>
            <a:pPr algn="just">
              <a:buFont typeface="Arial" pitchFamily="34" charset="0"/>
              <a:buChar char="•"/>
            </a:pPr>
            <a:r>
              <a:rPr lang="en-US" sz="1600" dirty="0" smtClean="0"/>
              <a:t>Mouse weight explains 60% of the variation in Mouse size. </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r>
              <a:rPr lang="en-US" sz="2000" dirty="0" smtClean="0"/>
              <a:t>First, we start with the difference between a single score and the mean of the distribution that that score came from.</a:t>
            </a:r>
          </a:p>
          <a:p>
            <a:pPr algn="just"/>
            <a:r>
              <a:rPr lang="en-US" sz="2000" dirty="0" smtClean="0"/>
              <a:t>For </a:t>
            </a:r>
            <a:r>
              <a:rPr lang="en-US" sz="2000" dirty="0" err="1" smtClean="0"/>
              <a:t>Kiran</a:t>
            </a:r>
            <a:r>
              <a:rPr lang="en-US" sz="2000" dirty="0" smtClean="0"/>
              <a:t>, the mean of his distribution (or his class) was 74, while for </a:t>
            </a:r>
            <a:r>
              <a:rPr lang="en-US" sz="2000" dirty="0" err="1" smtClean="0"/>
              <a:t>Nikitha</a:t>
            </a:r>
            <a:r>
              <a:rPr lang="en-US" sz="2000" dirty="0" smtClean="0"/>
              <a:t> her mean was 80.</a:t>
            </a:r>
          </a:p>
          <a:p>
            <a:pPr algn="just"/>
            <a:endParaRPr lang="en-US" sz="2000" dirty="0" smtClean="0"/>
          </a:p>
          <a:p>
            <a:pPr algn="just"/>
            <a:r>
              <a:rPr lang="en-US" sz="2000" dirty="0" err="1" smtClean="0"/>
              <a:t>Kiran</a:t>
            </a:r>
            <a:r>
              <a:rPr lang="en-US" sz="2000" dirty="0" smtClean="0"/>
              <a:t> = 83 - 74</a:t>
            </a:r>
          </a:p>
          <a:p>
            <a:pPr algn="just"/>
            <a:r>
              <a:rPr lang="en-US" sz="2000" dirty="0" err="1" smtClean="0"/>
              <a:t>Nikitha</a:t>
            </a:r>
            <a:r>
              <a:rPr lang="en-US" sz="2000" dirty="0" smtClean="0"/>
              <a:t>  = 89 - 80</a:t>
            </a:r>
          </a:p>
          <a:p>
            <a:pPr algn="just"/>
            <a:endParaRPr lang="en-US" sz="2000" dirty="0" smtClean="0"/>
          </a:p>
          <a:p>
            <a:pPr algn="just"/>
            <a:r>
              <a:rPr lang="en-US" sz="2000" dirty="0" smtClean="0"/>
              <a:t> Both </a:t>
            </a:r>
            <a:r>
              <a:rPr lang="en-US" sz="2000" dirty="0" err="1" smtClean="0"/>
              <a:t>Kiran</a:t>
            </a:r>
            <a:r>
              <a:rPr lang="en-US" sz="2000" dirty="0" smtClean="0"/>
              <a:t> and </a:t>
            </a:r>
            <a:r>
              <a:rPr lang="en-US" sz="2000" dirty="0" err="1" smtClean="0"/>
              <a:t>Nikitha</a:t>
            </a:r>
            <a:r>
              <a:rPr lang="en-US" sz="2000" dirty="0" smtClean="0"/>
              <a:t> show a difference to the mean of 9 points. But that's not the whole story: each distribution has a measure of center and a measure of SPREAD.</a:t>
            </a:r>
          </a:p>
          <a:p>
            <a:pPr algn="just"/>
            <a:r>
              <a:rPr lang="en-US" sz="2000" dirty="0" smtClean="0"/>
              <a:t>In our case, because we're assuming a normal, symmetrical distribution, the Standard Deviation is the measure of choice for spread.</a:t>
            </a:r>
          </a:p>
          <a:p>
            <a:pPr algn="just"/>
            <a:r>
              <a:rPr lang="en-US" sz="2000" dirty="0" smtClean="0"/>
              <a:t>We take the difference that we've already found, and we divide by the Standard Deviation of each distribution.</a:t>
            </a:r>
          </a:p>
          <a:p>
            <a:pPr algn="just"/>
            <a:endParaRPr lang="en-US" sz="1100" dirty="0" smtClean="0"/>
          </a:p>
          <a:p>
            <a:pPr algn="just"/>
            <a:r>
              <a:rPr lang="en-US" sz="2000" dirty="0" err="1" smtClean="0"/>
              <a:t>Kiran's</a:t>
            </a:r>
            <a:r>
              <a:rPr lang="en-US" sz="2000" dirty="0" smtClean="0"/>
              <a:t> distribution Standard Deviation is 4, while for </a:t>
            </a:r>
            <a:r>
              <a:rPr lang="en-US" sz="2000" dirty="0" err="1" smtClean="0"/>
              <a:t>Nikitha</a:t>
            </a:r>
            <a:r>
              <a:rPr lang="en-US" sz="2000" dirty="0" smtClean="0"/>
              <a:t>, her distribution Standard Deviation is 6. </a:t>
            </a:r>
          </a:p>
          <a:p>
            <a:pPr algn="just"/>
            <a:r>
              <a:rPr lang="en-US" sz="2000" dirty="0" smtClean="0"/>
              <a:t>(83 – 74)/4 = 2.25</a:t>
            </a:r>
          </a:p>
          <a:p>
            <a:pPr algn="just"/>
            <a:r>
              <a:rPr lang="en-US" sz="2000" dirty="0" smtClean="0"/>
              <a:t>(89 – 80)/6 = 1.5</a:t>
            </a:r>
          </a:p>
          <a:p>
            <a:pPr algn="just"/>
            <a:endParaRPr lang="en-US" sz="2000" dirty="0" smtClean="0"/>
          </a:p>
          <a:p>
            <a:endParaRPr lang="en-US" sz="1600" dirty="0" smtClean="0"/>
          </a:p>
          <a:p>
            <a:endParaRPr lang="en-US" sz="1600" dirty="0" smtClean="0"/>
          </a:p>
        </p:txBody>
      </p:sp>
      <p:pic>
        <p:nvPicPr>
          <p:cNvPr id="110595" name="Picture 3"/>
          <p:cNvPicPr>
            <a:picLocks noChangeAspect="1" noChangeArrowheads="1"/>
          </p:cNvPicPr>
          <p:nvPr/>
        </p:nvPicPr>
        <p:blipFill>
          <a:blip r:embed="rId2"/>
          <a:srcRect/>
          <a:stretch>
            <a:fillRect/>
          </a:stretch>
        </p:blipFill>
        <p:spPr bwMode="auto">
          <a:xfrm>
            <a:off x="2514600" y="1828800"/>
            <a:ext cx="1400175" cy="561975"/>
          </a:xfrm>
          <a:prstGeom prst="rect">
            <a:avLst/>
          </a:prstGeom>
          <a:noFill/>
          <a:ln w="9525">
            <a:noFill/>
            <a:miter lim="800000"/>
            <a:headEnd/>
            <a:tailEnd/>
          </a:ln>
          <a:effectLst/>
        </p:spPr>
      </p:pic>
      <p:pic>
        <p:nvPicPr>
          <p:cNvPr id="110597" name="Picture 5"/>
          <p:cNvPicPr>
            <a:picLocks noChangeAspect="1" noChangeArrowheads="1"/>
          </p:cNvPicPr>
          <p:nvPr/>
        </p:nvPicPr>
        <p:blipFill>
          <a:blip r:embed="rId3"/>
          <a:srcRect/>
          <a:stretch>
            <a:fillRect/>
          </a:stretch>
        </p:blipFill>
        <p:spPr bwMode="auto">
          <a:xfrm>
            <a:off x="6019800" y="1828800"/>
            <a:ext cx="1419225" cy="638175"/>
          </a:xfrm>
          <a:prstGeom prst="rect">
            <a:avLst/>
          </a:prstGeom>
          <a:noFill/>
          <a:ln w="9525">
            <a:noFill/>
            <a:miter lim="800000"/>
            <a:headEnd/>
            <a:tailEnd/>
          </a:ln>
          <a:effec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Using Sum of Squares to calculate R2 </a:t>
            </a:r>
            <a:endParaRPr lang="en-US" dirty="0"/>
          </a:p>
        </p:txBody>
      </p:sp>
      <p:sp>
        <p:nvSpPr>
          <p:cNvPr id="3" name="Content Placeholder 2"/>
          <p:cNvSpPr>
            <a:spLocks noGrp="1"/>
          </p:cNvSpPr>
          <p:nvPr>
            <p:ph sz="half" idx="1"/>
          </p:nvPr>
        </p:nvSpPr>
        <p:spPr>
          <a:xfrm>
            <a:off x="152400" y="533400"/>
            <a:ext cx="4114800" cy="6172200"/>
          </a:xfrm>
        </p:spPr>
        <p:txBody>
          <a:bodyPr>
            <a:normAutofit/>
          </a:bodyPr>
          <a:lstStyle/>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60% of the sum of squares of the mouse size can be explained by mouse weight.</a:t>
            </a:r>
          </a:p>
        </p:txBody>
      </p:sp>
      <p:pic>
        <p:nvPicPr>
          <p:cNvPr id="14338" name="Picture 2"/>
          <p:cNvPicPr>
            <a:picLocks noChangeAspect="1" noChangeArrowheads="1"/>
          </p:cNvPicPr>
          <p:nvPr/>
        </p:nvPicPr>
        <p:blipFill>
          <a:blip r:embed="rId2"/>
          <a:srcRect/>
          <a:stretch>
            <a:fillRect/>
          </a:stretch>
        </p:blipFill>
        <p:spPr bwMode="auto">
          <a:xfrm>
            <a:off x="4419600" y="1752600"/>
            <a:ext cx="4648200" cy="38100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Example - 2</a:t>
            </a:r>
            <a:endParaRPr lang="en-US" dirty="0"/>
          </a:p>
        </p:txBody>
      </p:sp>
      <p:sp>
        <p:nvSpPr>
          <p:cNvPr id="3" name="Content Placeholder 2"/>
          <p:cNvSpPr>
            <a:spLocks noGrp="1"/>
          </p:cNvSpPr>
          <p:nvPr>
            <p:ph sz="half" idx="1"/>
          </p:nvPr>
        </p:nvSpPr>
        <p:spPr>
          <a:xfrm>
            <a:off x="5562600" y="3733800"/>
            <a:ext cx="3429000" cy="3124200"/>
          </a:xfrm>
        </p:spPr>
        <p:txBody>
          <a:bodyPr>
            <a:normAutofit/>
          </a:bodyPr>
          <a:lstStyle/>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Mouse weight explains 100% of the variation in mouse size. </a:t>
            </a: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buNone/>
            </a:pPr>
            <a:endParaRPr lang="en-US" sz="1800" dirty="0" smtClean="0">
              <a:solidFill>
                <a:prstClr val="black"/>
              </a:solidFill>
            </a:endParaRPr>
          </a:p>
        </p:txBody>
      </p:sp>
      <p:pic>
        <p:nvPicPr>
          <p:cNvPr id="15362" name="Picture 2"/>
          <p:cNvPicPr>
            <a:picLocks noChangeAspect="1" noChangeArrowheads="1"/>
          </p:cNvPicPr>
          <p:nvPr/>
        </p:nvPicPr>
        <p:blipFill>
          <a:blip r:embed="rId2"/>
          <a:srcRect/>
          <a:stretch>
            <a:fillRect/>
          </a:stretch>
        </p:blipFill>
        <p:spPr bwMode="auto">
          <a:xfrm>
            <a:off x="4013289" y="533400"/>
            <a:ext cx="4979648" cy="3124200"/>
          </a:xfrm>
          <a:prstGeom prst="rect">
            <a:avLst/>
          </a:prstGeom>
          <a:noFill/>
          <a:ln w="9525">
            <a:solidFill>
              <a:schemeClr val="tx1"/>
            </a:solid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0" y="3733800"/>
            <a:ext cx="5486400" cy="31242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Example - 3</a:t>
            </a:r>
            <a:endParaRPr lang="en-US" dirty="0"/>
          </a:p>
        </p:txBody>
      </p:sp>
      <p:sp>
        <p:nvSpPr>
          <p:cNvPr id="3" name="Content Placeholder 2"/>
          <p:cNvSpPr>
            <a:spLocks noGrp="1"/>
          </p:cNvSpPr>
          <p:nvPr>
            <p:ph sz="half" idx="1"/>
          </p:nvPr>
        </p:nvSpPr>
        <p:spPr>
          <a:xfrm>
            <a:off x="76200" y="457200"/>
            <a:ext cx="5410200" cy="6400800"/>
          </a:xfrm>
        </p:spPr>
        <p:txBody>
          <a:bodyPr>
            <a:normAutofit/>
          </a:bodyPr>
          <a:lstStyle/>
          <a:p>
            <a:pPr algn="just"/>
            <a:r>
              <a:rPr lang="en-US" sz="1800" dirty="0" smtClean="0">
                <a:solidFill>
                  <a:prstClr val="black"/>
                </a:solidFill>
              </a:rPr>
              <a:t>In this case knowing mouse weight doesn't help us predict Mouse size.</a:t>
            </a: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If someone tells us they have a heavy Mouse well that Mouse could either be small or large with equal probability.</a:t>
            </a: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Similarly if someone said they had a light Mouse, well again we wouldn't know if it was a big mouse or a small Mouse because each of those options is equally likely.</a:t>
            </a:r>
          </a:p>
          <a:p>
            <a:pPr algn="just"/>
            <a:endParaRPr lang="en-US" sz="1800" dirty="0" smtClean="0">
              <a:solidFill>
                <a:prstClr val="black"/>
              </a:solidFill>
            </a:endParaRPr>
          </a:p>
          <a:p>
            <a:pPr algn="just"/>
            <a:endParaRPr lang="en-US" sz="1800" dirty="0" smtClean="0">
              <a:solidFill>
                <a:prstClr val="black"/>
              </a:solidFill>
            </a:endParaRPr>
          </a:p>
          <a:p>
            <a:pPr algn="just">
              <a:buNone/>
            </a:pPr>
            <a:endParaRPr lang="en-US" sz="1800" dirty="0" smtClean="0">
              <a:solidFill>
                <a:prstClr val="black"/>
              </a:solidFill>
            </a:endParaRPr>
          </a:p>
        </p:txBody>
      </p:sp>
      <p:pic>
        <p:nvPicPr>
          <p:cNvPr id="16386" name="Picture 2"/>
          <p:cNvPicPr>
            <a:picLocks noChangeAspect="1" noChangeArrowheads="1"/>
          </p:cNvPicPr>
          <p:nvPr/>
        </p:nvPicPr>
        <p:blipFill>
          <a:blip r:embed="rId2"/>
          <a:srcRect/>
          <a:stretch>
            <a:fillRect/>
          </a:stretch>
        </p:blipFill>
        <p:spPr bwMode="auto">
          <a:xfrm>
            <a:off x="5562600" y="990600"/>
            <a:ext cx="3429000" cy="2667000"/>
          </a:xfrm>
          <a:prstGeom prst="rect">
            <a:avLst/>
          </a:prstGeom>
          <a:noFill/>
          <a:ln w="9525">
            <a:solidFill>
              <a:schemeClr val="tx1"/>
            </a:solid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5562600" y="3886200"/>
            <a:ext cx="3429000" cy="2786063"/>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Example - 3</a:t>
            </a:r>
            <a:endParaRPr lang="en-US" dirty="0"/>
          </a:p>
        </p:txBody>
      </p:sp>
      <p:sp>
        <p:nvSpPr>
          <p:cNvPr id="3" name="Content Placeholder 2"/>
          <p:cNvSpPr>
            <a:spLocks noGrp="1"/>
          </p:cNvSpPr>
          <p:nvPr>
            <p:ph sz="half" idx="1"/>
          </p:nvPr>
        </p:nvSpPr>
        <p:spPr>
          <a:xfrm>
            <a:off x="76200" y="457200"/>
            <a:ext cx="4191000" cy="6400800"/>
          </a:xfrm>
        </p:spPr>
        <p:txBody>
          <a:bodyPr>
            <a:normAutofit/>
          </a:bodyPr>
          <a:lstStyle/>
          <a:p>
            <a:pPr algn="just"/>
            <a:endParaRPr lang="en-US" sz="1800" dirty="0" smtClean="0">
              <a:solidFill>
                <a:prstClr val="black"/>
              </a:solidFill>
            </a:endParaRPr>
          </a:p>
          <a:p>
            <a:pPr algn="just"/>
            <a:r>
              <a:rPr lang="en-US" sz="1800" dirty="0" smtClean="0">
                <a:solidFill>
                  <a:prstClr val="black"/>
                </a:solidFill>
              </a:rPr>
              <a:t>The variation around the mean is equal 11.1 and variation around the fit is also equal 11.1, so we plug those numbers in and we get R2=0 </a:t>
            </a:r>
            <a:r>
              <a:rPr lang="en-US" sz="1800" dirty="0" err="1" smtClean="0">
                <a:solidFill>
                  <a:prstClr val="black"/>
                </a:solidFill>
              </a:rPr>
              <a:t>i.e</a:t>
            </a:r>
            <a:r>
              <a:rPr lang="en-US" sz="1800" dirty="0" smtClean="0">
                <a:solidFill>
                  <a:prstClr val="black"/>
                </a:solidFill>
              </a:rPr>
              <a:t> 0%. </a:t>
            </a:r>
          </a:p>
          <a:p>
            <a:pPr algn="just"/>
            <a:endParaRPr lang="en-US" sz="1800" dirty="0" smtClean="0">
              <a:solidFill>
                <a:prstClr val="black"/>
              </a:solidFill>
            </a:endParaRPr>
          </a:p>
          <a:p>
            <a:pPr algn="just"/>
            <a:endParaRPr lang="en-US" sz="1800" dirty="0" smtClean="0">
              <a:solidFill>
                <a:prstClr val="black"/>
              </a:solidFill>
            </a:endParaRPr>
          </a:p>
          <a:p>
            <a:pPr algn="just"/>
            <a:r>
              <a:rPr lang="en-US" sz="1800" dirty="0" smtClean="0">
                <a:solidFill>
                  <a:prstClr val="black"/>
                </a:solidFill>
              </a:rPr>
              <a:t>In this case mouse wait doesn‘t explain any of the variation around the mean when calculating the sum of squares around the mean.</a:t>
            </a:r>
          </a:p>
          <a:p>
            <a:pPr algn="just"/>
            <a:endParaRPr lang="en-US" sz="1800" dirty="0" smtClean="0">
              <a:solidFill>
                <a:prstClr val="black"/>
              </a:solidFill>
            </a:endParaRPr>
          </a:p>
          <a:p>
            <a:pPr algn="just">
              <a:buNone/>
            </a:pPr>
            <a:endParaRPr lang="en-US" sz="1800" dirty="0" smtClean="0">
              <a:solidFill>
                <a:prstClr val="black"/>
              </a:solidFill>
            </a:endParaRPr>
          </a:p>
        </p:txBody>
      </p:sp>
      <p:pic>
        <p:nvPicPr>
          <p:cNvPr id="17410" name="Picture 2"/>
          <p:cNvPicPr>
            <a:picLocks noChangeAspect="1" noChangeArrowheads="1"/>
          </p:cNvPicPr>
          <p:nvPr/>
        </p:nvPicPr>
        <p:blipFill>
          <a:blip r:embed="rId2"/>
          <a:srcRect/>
          <a:stretch>
            <a:fillRect/>
          </a:stretch>
        </p:blipFill>
        <p:spPr bwMode="auto">
          <a:xfrm>
            <a:off x="4267201" y="533400"/>
            <a:ext cx="4800600" cy="37338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a:bodyPr>
          <a:lstStyle/>
          <a:p>
            <a:pPr algn="just"/>
            <a:r>
              <a:rPr lang="en-US" dirty="0" smtClean="0"/>
              <a:t>Imagine we wanted to know if Mouse weight and tail length did a good job predicting the length of the mouse's body.</a:t>
            </a:r>
          </a:p>
          <a:p>
            <a:pPr algn="just"/>
            <a:endParaRPr lang="en-US" dirty="0" smtClean="0"/>
          </a:p>
          <a:p>
            <a:pPr algn="just"/>
            <a:r>
              <a:rPr lang="en-US" dirty="0" smtClean="0"/>
              <a:t>Measure a bunch of mice. To plot this data we need a three-dimensional graph. </a:t>
            </a:r>
          </a:p>
          <a:p>
            <a:pPr algn="just"/>
            <a:endParaRPr lang="en-US" dirty="0" smtClean="0"/>
          </a:p>
          <a:p>
            <a:pPr algn="just"/>
            <a:r>
              <a:rPr lang="en-US" dirty="0" smtClean="0"/>
              <a:t>We want to know how well weight and tail length predict body length.</a:t>
            </a:r>
          </a:p>
          <a:p>
            <a:pPr algn="just"/>
            <a:endParaRPr lang="en-US" dirty="0" smtClean="0"/>
          </a:p>
        </p:txBody>
      </p:sp>
      <p:pic>
        <p:nvPicPr>
          <p:cNvPr id="1026" name="Picture 2"/>
          <p:cNvPicPr>
            <a:picLocks noChangeAspect="1" noChangeArrowheads="1"/>
          </p:cNvPicPr>
          <p:nvPr/>
        </p:nvPicPr>
        <p:blipFill>
          <a:blip r:embed="rId2"/>
          <a:srcRect/>
          <a:stretch>
            <a:fillRect/>
          </a:stretch>
        </p:blipFill>
        <p:spPr bwMode="auto">
          <a:xfrm>
            <a:off x="5029200" y="685800"/>
            <a:ext cx="3962400" cy="2057400"/>
          </a:xfrm>
          <a:prstGeom prst="rect">
            <a:avLst/>
          </a:prstGeom>
          <a:noFill/>
          <a:ln w="9525">
            <a:solidFill>
              <a:schemeClr val="tx1"/>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029200" y="2895599"/>
            <a:ext cx="3962400" cy="304800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fontScale="92500" lnSpcReduction="20000"/>
          </a:bodyPr>
          <a:lstStyle/>
          <a:p>
            <a:pPr algn="just"/>
            <a:r>
              <a:rPr lang="en-US" sz="1900" dirty="0" smtClean="0"/>
              <a:t>The first Mouse we measured had weight=2.1 &amp; tail length=1.3 and body length=2.5, we plot this data on 3D graph.</a:t>
            </a:r>
          </a:p>
          <a:p>
            <a:pPr algn="just"/>
            <a:endParaRPr lang="en-US" sz="1900" dirty="0" smtClean="0"/>
          </a:p>
          <a:p>
            <a:pPr algn="just"/>
            <a:r>
              <a:rPr lang="en-US" sz="1900" dirty="0" smtClean="0"/>
              <a:t>The larger circles are points that are closer to us and represent mice that have shorter tails the smaller circles are points that are further from us and represent mice with longer tails.</a:t>
            </a:r>
          </a:p>
          <a:p>
            <a:pPr algn="just"/>
            <a:endParaRPr lang="en-US" sz="1900" dirty="0" smtClean="0"/>
          </a:p>
          <a:p>
            <a:pPr algn="just"/>
            <a:endParaRPr lang="en-US" sz="1900" dirty="0" smtClean="0"/>
          </a:p>
          <a:p>
            <a:pPr algn="just"/>
            <a:r>
              <a:rPr lang="en-US" sz="1900" dirty="0" smtClean="0"/>
              <a:t>Now we do a least-squares fit, since we have the extra term in the equation representing an extra dimension - we fit a plane instead of a line</a:t>
            </a:r>
          </a:p>
          <a:p>
            <a:pPr algn="just"/>
            <a:endParaRPr lang="en-US" sz="1900" dirty="0" smtClean="0"/>
          </a:p>
          <a:p>
            <a:pPr algn="just"/>
            <a:endParaRPr lang="en-US" sz="1900" dirty="0" smtClean="0"/>
          </a:p>
          <a:p>
            <a:pPr algn="just"/>
            <a:r>
              <a:rPr lang="en-US" sz="1900" dirty="0" smtClean="0"/>
              <a:t>The equation for the plane the </a:t>
            </a:r>
          </a:p>
          <a:p>
            <a:pPr lvl="1" algn="just"/>
            <a:r>
              <a:rPr lang="en-US" sz="1900" dirty="0" smtClean="0"/>
              <a:t>y-value represents body length.</a:t>
            </a:r>
          </a:p>
          <a:p>
            <a:pPr lvl="1" algn="just"/>
            <a:r>
              <a:rPr lang="en-US" sz="1900" dirty="0" smtClean="0"/>
              <a:t>Least squares estimates three different parameters:</a:t>
            </a:r>
          </a:p>
          <a:p>
            <a:pPr lvl="2" algn="just"/>
            <a:r>
              <a:rPr lang="en-US" sz="1900" dirty="0" smtClean="0"/>
              <a:t>y-intercept, that's when both tail length and mouse weight are equal to zero.</a:t>
            </a:r>
          </a:p>
          <a:p>
            <a:pPr lvl="2" algn="just"/>
            <a:r>
              <a:rPr lang="en-US" sz="1900" dirty="0" smtClean="0"/>
              <a:t>The second parameter 0.7 is for the mouse weight.</a:t>
            </a:r>
          </a:p>
          <a:p>
            <a:pPr lvl="2" algn="just"/>
            <a:r>
              <a:rPr lang="en-US" sz="1900" dirty="0" smtClean="0"/>
              <a:t>0.5 is for the tail length. </a:t>
            </a:r>
          </a:p>
          <a:p>
            <a:pPr lvl="1" algn="just">
              <a:buNone/>
            </a:pPr>
            <a:endParaRPr lang="en-US" dirty="0" smtClean="0"/>
          </a:p>
        </p:txBody>
      </p:sp>
      <p:pic>
        <p:nvPicPr>
          <p:cNvPr id="2051" name="Picture 3"/>
          <p:cNvPicPr>
            <a:picLocks noChangeAspect="1" noChangeArrowheads="1"/>
          </p:cNvPicPr>
          <p:nvPr/>
        </p:nvPicPr>
        <p:blipFill>
          <a:blip r:embed="rId2"/>
          <a:srcRect/>
          <a:stretch>
            <a:fillRect/>
          </a:stretch>
        </p:blipFill>
        <p:spPr bwMode="auto">
          <a:xfrm>
            <a:off x="5105400" y="685800"/>
            <a:ext cx="3886200" cy="2590800"/>
          </a:xfrm>
          <a:prstGeom prst="rect">
            <a:avLst/>
          </a:prstGeom>
          <a:noFill/>
          <a:ln w="9525">
            <a:solidFill>
              <a:schemeClr val="tx1"/>
            </a:solid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105400" y="3657600"/>
            <a:ext cx="3886200" cy="3083504"/>
          </a:xfrm>
          <a:prstGeom prst="rect">
            <a:avLst/>
          </a:prstGeom>
          <a:noFill/>
          <a:ln w="9525">
            <a:solidFill>
              <a:schemeClr val="tx1"/>
            </a:solid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a:bodyPr>
          <a:lstStyle/>
          <a:p>
            <a:pPr algn="just"/>
            <a:r>
              <a:rPr lang="en-US" sz="1900" dirty="0" smtClean="0"/>
              <a:t>If we know a mouse's weight and tail length we can use the equation to guess the body  length.</a:t>
            </a:r>
          </a:p>
          <a:p>
            <a:pPr algn="just"/>
            <a:endParaRPr lang="en-US" sz="1900" dirty="0" smtClean="0"/>
          </a:p>
          <a:p>
            <a:pPr algn="just"/>
            <a:r>
              <a:rPr lang="en-US" sz="1900" dirty="0" smtClean="0"/>
              <a:t>Given the weight and tail length for this mouse the equation predicts this body length. </a:t>
            </a:r>
          </a:p>
          <a:p>
            <a:pPr algn="just"/>
            <a:endParaRPr lang="en-US" sz="1900" dirty="0" smtClean="0"/>
          </a:p>
          <a:p>
            <a:pPr algn="just"/>
            <a:r>
              <a:rPr lang="en-US" sz="1900" dirty="0" smtClean="0"/>
              <a:t>Just like before we can measure the residuals, square them and then add them up to calculate R2.</a:t>
            </a:r>
          </a:p>
          <a:p>
            <a:pPr lvl="1" algn="just">
              <a:buNone/>
            </a:pPr>
            <a:endParaRPr lang="en-US" dirty="0" smtClean="0"/>
          </a:p>
        </p:txBody>
      </p:sp>
      <p:pic>
        <p:nvPicPr>
          <p:cNvPr id="3074" name="Picture 2"/>
          <p:cNvPicPr>
            <a:picLocks noChangeAspect="1" noChangeArrowheads="1"/>
          </p:cNvPicPr>
          <p:nvPr/>
        </p:nvPicPr>
        <p:blipFill>
          <a:blip r:embed="rId2"/>
          <a:srcRect/>
          <a:stretch>
            <a:fillRect/>
          </a:stretch>
        </p:blipFill>
        <p:spPr bwMode="auto">
          <a:xfrm>
            <a:off x="5029200" y="685800"/>
            <a:ext cx="3962400" cy="2586038"/>
          </a:xfrm>
          <a:prstGeom prst="rect">
            <a:avLst/>
          </a:prstGeom>
          <a:noFill/>
          <a:ln w="9525">
            <a:solidFill>
              <a:schemeClr val="tx1"/>
            </a:solid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029200" y="3429000"/>
            <a:ext cx="3962400" cy="3200400"/>
          </a:xfrm>
          <a:prstGeom prst="rect">
            <a:avLst/>
          </a:prstGeom>
          <a:noFill/>
          <a:ln w="9525">
            <a:solidFill>
              <a:schemeClr val="tx1"/>
            </a:solid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a:bodyPr>
          <a:lstStyle/>
          <a:p>
            <a:pPr algn="just"/>
            <a:r>
              <a:rPr lang="en-US" sz="2400" dirty="0" smtClean="0"/>
              <a:t>If the tail length where the z-axis is useless and doesn't make the sum of squares fit SS(fit) smaller then least squares will ignore it by making that parameter=zero.</a:t>
            </a:r>
          </a:p>
          <a:p>
            <a:pPr algn="just"/>
            <a:endParaRPr lang="en-US" sz="2400" dirty="0" smtClean="0"/>
          </a:p>
          <a:p>
            <a:pPr algn="just"/>
            <a:r>
              <a:rPr lang="en-US" sz="2400" dirty="0" smtClean="0"/>
              <a:t>In this case plugging the tail length into the equation would have no effect on predicting the mouse size.</a:t>
            </a:r>
          </a:p>
          <a:p>
            <a:pPr algn="just"/>
            <a:endParaRPr lang="en-US" sz="2400" dirty="0" smtClean="0"/>
          </a:p>
          <a:p>
            <a:pPr algn="just"/>
            <a:r>
              <a:rPr lang="en-US" sz="2400" dirty="0" smtClean="0"/>
              <a:t>This means equations with more parameters will never make the sum of squares around the fit SS(fit) worse than equations with fewer parameters.</a:t>
            </a:r>
          </a:p>
        </p:txBody>
      </p:sp>
      <p:pic>
        <p:nvPicPr>
          <p:cNvPr id="4098" name="Picture 2"/>
          <p:cNvPicPr>
            <a:picLocks noChangeAspect="1" noChangeArrowheads="1"/>
          </p:cNvPicPr>
          <p:nvPr/>
        </p:nvPicPr>
        <p:blipFill>
          <a:blip r:embed="rId2"/>
          <a:srcRect/>
          <a:stretch>
            <a:fillRect/>
          </a:stretch>
        </p:blipFill>
        <p:spPr bwMode="auto">
          <a:xfrm>
            <a:off x="5029200" y="762000"/>
            <a:ext cx="3962400" cy="3200400"/>
          </a:xfrm>
          <a:prstGeom prst="rect">
            <a:avLst/>
          </a:prstGeom>
          <a:noFill/>
          <a:ln w="9525">
            <a:solidFill>
              <a:schemeClr val="tx1"/>
            </a:solid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a:bodyPr>
          <a:lstStyle/>
          <a:p>
            <a:pPr algn="just"/>
            <a:r>
              <a:rPr lang="en-US" sz="2400" dirty="0" smtClean="0"/>
              <a:t>If the tail length where the z-axis is useless and doesn't make the sum of squares fit SS(fit) smaller then least squares will ignore it by making that parameter=zero.</a:t>
            </a:r>
          </a:p>
          <a:p>
            <a:pPr algn="just"/>
            <a:endParaRPr lang="en-US" sz="2400" dirty="0" smtClean="0"/>
          </a:p>
          <a:p>
            <a:pPr algn="just"/>
            <a:r>
              <a:rPr lang="en-US" sz="2400" dirty="0" smtClean="0"/>
              <a:t>In this case plugging the tail length into the equation would have no effect on predicting the mouse size.</a:t>
            </a:r>
          </a:p>
          <a:p>
            <a:pPr algn="just"/>
            <a:endParaRPr lang="en-US" sz="2400" dirty="0" smtClean="0"/>
          </a:p>
          <a:p>
            <a:pPr algn="just"/>
            <a:r>
              <a:rPr lang="en-US" sz="2400" dirty="0" smtClean="0"/>
              <a:t>This means equations with more parameters will never make the sum of squares around the fit SS(fit) worse than equations with fewer parameters.</a:t>
            </a:r>
          </a:p>
        </p:txBody>
      </p:sp>
      <p:pic>
        <p:nvPicPr>
          <p:cNvPr id="4098" name="Picture 2"/>
          <p:cNvPicPr>
            <a:picLocks noChangeAspect="1" noChangeArrowheads="1"/>
          </p:cNvPicPr>
          <p:nvPr/>
        </p:nvPicPr>
        <p:blipFill>
          <a:blip r:embed="rId2"/>
          <a:srcRect/>
          <a:stretch>
            <a:fillRect/>
          </a:stretch>
        </p:blipFill>
        <p:spPr bwMode="auto">
          <a:xfrm>
            <a:off x="5029200" y="762000"/>
            <a:ext cx="3962400" cy="3200400"/>
          </a:xfrm>
          <a:prstGeom prst="rect">
            <a:avLst/>
          </a:prstGeom>
          <a:noFill/>
          <a:ln w="9525">
            <a:solidFill>
              <a:schemeClr val="tx1"/>
            </a:solid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Multiple Regression </a:t>
            </a:r>
            <a:endParaRPr lang="en-US" dirty="0"/>
          </a:p>
        </p:txBody>
      </p:sp>
      <p:sp>
        <p:nvSpPr>
          <p:cNvPr id="3" name="Content Placeholder 2"/>
          <p:cNvSpPr>
            <a:spLocks noGrp="1"/>
          </p:cNvSpPr>
          <p:nvPr>
            <p:ph sz="half" idx="1"/>
          </p:nvPr>
        </p:nvSpPr>
        <p:spPr>
          <a:xfrm>
            <a:off x="0" y="685800"/>
            <a:ext cx="5029200" cy="6172200"/>
          </a:xfrm>
        </p:spPr>
        <p:txBody>
          <a:bodyPr>
            <a:normAutofit fontScale="70000" lnSpcReduction="20000"/>
          </a:bodyPr>
          <a:lstStyle/>
          <a:p>
            <a:pPr algn="just"/>
            <a:r>
              <a:rPr lang="en-US" sz="2400" dirty="0" smtClean="0"/>
              <a:t>In other words this equation:</a:t>
            </a:r>
          </a:p>
          <a:p>
            <a:pPr algn="just"/>
            <a:endParaRPr lang="en-US" sz="2400" dirty="0" smtClean="0"/>
          </a:p>
          <a:p>
            <a:pPr algn="just"/>
            <a:r>
              <a:rPr lang="en-US" sz="2400" b="1" dirty="0" smtClean="0"/>
              <a:t>Mouse size=0.3 + Mouse weight + flip of a coin + favorite color + astrological sign + extra stuff</a:t>
            </a:r>
            <a:r>
              <a:rPr lang="en-US" sz="2400" dirty="0" smtClean="0"/>
              <a:t> will never perform worse than equation </a:t>
            </a:r>
          </a:p>
          <a:p>
            <a:pPr algn="just"/>
            <a:endParaRPr lang="en-US" sz="2400" dirty="0" smtClean="0"/>
          </a:p>
          <a:p>
            <a:pPr algn="just"/>
            <a:r>
              <a:rPr lang="en-US" sz="2400" b="1" dirty="0" smtClean="0"/>
              <a:t>Mouse size=0.3+Mouse weight</a:t>
            </a:r>
            <a:r>
              <a:rPr lang="en-US" sz="2400" dirty="0" smtClean="0"/>
              <a:t> </a:t>
            </a:r>
          </a:p>
          <a:p>
            <a:pPr algn="just"/>
            <a:endParaRPr lang="en-US" sz="2400" dirty="0" smtClean="0"/>
          </a:p>
          <a:p>
            <a:pPr algn="just"/>
            <a:r>
              <a:rPr lang="en-US" sz="2400" dirty="0" smtClean="0"/>
              <a:t>This is because least squares will cause any term that makes sum of squares around the fit worse to be multiplied by 0 and in a sense no longer exists.</a:t>
            </a:r>
          </a:p>
          <a:p>
            <a:pPr algn="just"/>
            <a:endParaRPr lang="en-US" sz="2400" dirty="0" smtClean="0"/>
          </a:p>
          <a:p>
            <a:pPr algn="just"/>
            <a:r>
              <a:rPr lang="en-US" sz="2400" dirty="0" smtClean="0"/>
              <a:t> Now due to random chance there is a small probability that the small mice in the data set might get heads more frequently than large mice.</a:t>
            </a:r>
          </a:p>
          <a:p>
            <a:pPr algn="just"/>
            <a:endParaRPr lang="en-US" sz="2400" dirty="0" smtClean="0"/>
          </a:p>
          <a:p>
            <a:pPr algn="just"/>
            <a:r>
              <a:rPr lang="en-US" sz="2400" dirty="0" smtClean="0"/>
              <a:t>If this happened then we'd get a smaller </a:t>
            </a:r>
            <a:r>
              <a:rPr lang="en-US" sz="2400" b="1" dirty="0" smtClean="0"/>
              <a:t>SS(fit)</a:t>
            </a:r>
            <a:r>
              <a:rPr lang="en-US" sz="2400" dirty="0" smtClean="0"/>
              <a:t> and a better R2.</a:t>
            </a:r>
          </a:p>
          <a:p>
            <a:pPr algn="just"/>
            <a:endParaRPr lang="en-US" sz="2400" dirty="0" smtClean="0"/>
          </a:p>
          <a:p>
            <a:pPr algn="just"/>
            <a:r>
              <a:rPr lang="en-US" sz="2400" dirty="0" smtClean="0"/>
              <a:t>The more silly parameters we add to the equation the more opportunities we have for random events to reduce sum of squares fit and result in a better R2, thus people report an adjusted R2 value that in essence scales R2 by the number of parameters.</a:t>
            </a:r>
          </a:p>
        </p:txBody>
      </p:sp>
      <p:pic>
        <p:nvPicPr>
          <p:cNvPr id="5122" name="Picture 2"/>
          <p:cNvPicPr>
            <a:picLocks noChangeAspect="1" noChangeArrowheads="1"/>
          </p:cNvPicPr>
          <p:nvPr/>
        </p:nvPicPr>
        <p:blipFill>
          <a:blip r:embed="rId2"/>
          <a:srcRect/>
          <a:stretch>
            <a:fillRect/>
          </a:stretch>
        </p:blipFill>
        <p:spPr bwMode="auto">
          <a:xfrm>
            <a:off x="3810000" y="1828800"/>
            <a:ext cx="5334000" cy="685800"/>
          </a:xfrm>
          <a:prstGeom prst="rect">
            <a:avLst/>
          </a:prstGeom>
          <a:noFill/>
          <a:ln w="9525">
            <a:solidFill>
              <a:schemeClr val="tx1"/>
            </a:solid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181599" y="3657600"/>
            <a:ext cx="3962401" cy="1143000"/>
          </a:xfrm>
          <a:prstGeom prst="rect">
            <a:avLst/>
          </a:prstGeom>
          <a:noFill/>
          <a:ln w="9525">
            <a:solidFill>
              <a:schemeClr val="tx1"/>
            </a:solid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5029200" y="5410200"/>
            <a:ext cx="4114800" cy="9271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000" dirty="0" smtClean="0"/>
              <a:t>Let's take a look at </a:t>
            </a:r>
            <a:r>
              <a:rPr lang="en-US" sz="2000" dirty="0" err="1" smtClean="0"/>
              <a:t>Kiran</a:t>
            </a:r>
            <a:r>
              <a:rPr lang="en-US" sz="2000" dirty="0" smtClean="0"/>
              <a:t> and </a:t>
            </a:r>
            <a:r>
              <a:rPr lang="en-US" sz="2000" dirty="0" err="1" smtClean="0"/>
              <a:t>Nikitha</a:t>
            </a:r>
            <a:r>
              <a:rPr lang="en-US" sz="2000" dirty="0" smtClean="0"/>
              <a:t> again.</a:t>
            </a:r>
          </a:p>
          <a:p>
            <a:pPr algn="just"/>
            <a:r>
              <a:rPr lang="en-US" sz="2000" dirty="0" smtClean="0"/>
              <a:t>Here's </a:t>
            </a:r>
            <a:r>
              <a:rPr lang="en-US" sz="2000" dirty="0" err="1" smtClean="0"/>
              <a:t>Nikitha's</a:t>
            </a:r>
            <a:r>
              <a:rPr lang="en-US" sz="2000" dirty="0" smtClean="0"/>
              <a:t> score of 89 and here is her assumed normal distribution </a:t>
            </a:r>
            <a:r>
              <a:rPr lang="en-US" sz="2000" b="1" dirty="0" smtClean="0"/>
              <a:t>with a mean of 80 and a Standard Deviation of 6. </a:t>
            </a:r>
            <a:r>
              <a:rPr lang="en-US" sz="2000" dirty="0" smtClean="0"/>
              <a:t>And here's her corresponding z-score of 1.5.</a:t>
            </a:r>
          </a:p>
          <a:p>
            <a:pPr algn="just"/>
            <a:r>
              <a:rPr lang="en-US" sz="2000" dirty="0" smtClean="0"/>
              <a:t>Using a z-table or a function in R, we can find that roughly 7% of her class performed better than her.</a:t>
            </a:r>
          </a:p>
          <a:p>
            <a:r>
              <a:rPr lang="en-US" sz="2000" dirty="0" smtClean="0"/>
              <a:t>While for John, on the other hand, with his specific distribution and his z score, we can see that only 1% performed better than him.</a:t>
            </a:r>
          </a:p>
          <a:p>
            <a:pPr algn="just">
              <a:buNone/>
            </a:pPr>
            <a:endParaRPr lang="en-US" sz="2000" dirty="0" smtClean="0"/>
          </a:p>
          <a:p>
            <a:pPr algn="just"/>
            <a:endParaRPr lang="en-US" sz="2000" dirty="0"/>
          </a:p>
        </p:txBody>
      </p:sp>
      <p:pic>
        <p:nvPicPr>
          <p:cNvPr id="111618" name="Picture 2"/>
          <p:cNvPicPr>
            <a:picLocks noChangeAspect="1" noChangeArrowheads="1"/>
          </p:cNvPicPr>
          <p:nvPr/>
        </p:nvPicPr>
        <p:blipFill>
          <a:blip r:embed="rId2"/>
          <a:srcRect/>
          <a:stretch>
            <a:fillRect/>
          </a:stretch>
        </p:blipFill>
        <p:spPr bwMode="auto">
          <a:xfrm>
            <a:off x="228600" y="2895600"/>
            <a:ext cx="4171950" cy="2438400"/>
          </a:xfrm>
          <a:prstGeom prst="rect">
            <a:avLst/>
          </a:prstGeom>
          <a:noFill/>
          <a:ln w="9525">
            <a:noFill/>
            <a:miter lim="800000"/>
            <a:headEnd/>
            <a:tailEnd/>
          </a:ln>
          <a:effectLst/>
        </p:spPr>
      </p:pic>
      <p:pic>
        <p:nvPicPr>
          <p:cNvPr id="111619" name="Picture 3"/>
          <p:cNvPicPr>
            <a:picLocks noChangeAspect="1" noChangeArrowheads="1"/>
          </p:cNvPicPr>
          <p:nvPr/>
        </p:nvPicPr>
        <p:blipFill>
          <a:blip r:embed="rId3"/>
          <a:srcRect/>
          <a:stretch>
            <a:fillRect/>
          </a:stretch>
        </p:blipFill>
        <p:spPr bwMode="auto">
          <a:xfrm>
            <a:off x="914400" y="5372100"/>
            <a:ext cx="3038475" cy="1485900"/>
          </a:xfrm>
          <a:prstGeom prst="rect">
            <a:avLst/>
          </a:prstGeom>
          <a:noFill/>
          <a:ln w="9525">
            <a:noFill/>
            <a:miter lim="800000"/>
            <a:headEnd/>
            <a:tailEnd/>
          </a:ln>
          <a:effectLst/>
        </p:spPr>
      </p:pic>
      <p:pic>
        <p:nvPicPr>
          <p:cNvPr id="111620" name="Picture 4"/>
          <p:cNvPicPr>
            <a:picLocks noChangeAspect="1" noChangeArrowheads="1"/>
          </p:cNvPicPr>
          <p:nvPr/>
        </p:nvPicPr>
        <p:blipFill>
          <a:blip r:embed="rId4"/>
          <a:srcRect/>
          <a:stretch>
            <a:fillRect/>
          </a:stretch>
        </p:blipFill>
        <p:spPr bwMode="auto">
          <a:xfrm>
            <a:off x="4724400" y="2971800"/>
            <a:ext cx="4095750" cy="3638550"/>
          </a:xfrm>
          <a:prstGeom prst="rect">
            <a:avLst/>
          </a:prstGeom>
          <a:noFill/>
          <a:ln w="9525">
            <a:noFill/>
            <a:miter lim="800000"/>
            <a:headEnd/>
            <a:tailEnd/>
          </a:ln>
          <a:effec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600" dirty="0" smtClean="0"/>
              <a:t>R2 is Awesome but its missing Something</a:t>
            </a:r>
            <a:endParaRPr lang="en-US" sz="3600" dirty="0"/>
          </a:p>
        </p:txBody>
      </p:sp>
      <p:pic>
        <p:nvPicPr>
          <p:cNvPr id="6146" name="Picture 2"/>
          <p:cNvPicPr>
            <a:picLocks noChangeAspect="1" noChangeArrowheads="1"/>
          </p:cNvPicPr>
          <p:nvPr/>
        </p:nvPicPr>
        <p:blipFill>
          <a:blip r:embed="rId2"/>
          <a:srcRect/>
          <a:stretch>
            <a:fillRect/>
          </a:stretch>
        </p:blipFill>
        <p:spPr bwMode="auto">
          <a:xfrm>
            <a:off x="152401" y="762001"/>
            <a:ext cx="2841884" cy="2666999"/>
          </a:xfrm>
          <a:prstGeom prst="rect">
            <a:avLst/>
          </a:prstGeom>
          <a:noFill/>
          <a:ln w="9525">
            <a:solidFill>
              <a:schemeClr val="tx1"/>
            </a:solid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352801" y="762000"/>
            <a:ext cx="2666999" cy="2667000"/>
          </a:xfrm>
          <a:prstGeom prst="rect">
            <a:avLst/>
          </a:prstGeom>
          <a:noFill/>
          <a:ln w="9525">
            <a:solidFill>
              <a:schemeClr val="tx1"/>
            </a:solidFill>
            <a:miter lim="800000"/>
            <a:headEnd/>
            <a:tailEnd/>
          </a:ln>
          <a:effectLst/>
        </p:spPr>
      </p:pic>
      <p:cxnSp>
        <p:nvCxnSpPr>
          <p:cNvPr id="11" name="Straight Arrow Connector 10"/>
          <p:cNvCxnSpPr/>
          <p:nvPr/>
        </p:nvCxnSpPr>
        <p:spPr>
          <a:xfrm>
            <a:off x="2971800" y="1905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19800" y="20574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148" name="Picture 4"/>
          <p:cNvPicPr>
            <a:picLocks noChangeAspect="1" noChangeArrowheads="1"/>
          </p:cNvPicPr>
          <p:nvPr/>
        </p:nvPicPr>
        <p:blipFill>
          <a:blip r:embed="rId4"/>
          <a:srcRect/>
          <a:stretch>
            <a:fillRect/>
          </a:stretch>
        </p:blipFill>
        <p:spPr bwMode="auto">
          <a:xfrm>
            <a:off x="6400800" y="762000"/>
            <a:ext cx="2590800" cy="2667000"/>
          </a:xfrm>
          <a:prstGeom prst="rect">
            <a:avLst/>
          </a:prstGeom>
          <a:noFill/>
          <a:ln w="9525">
            <a:solidFill>
              <a:schemeClr val="tx1"/>
            </a:solid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152400" y="3657600"/>
            <a:ext cx="2819400" cy="2971800"/>
          </a:xfrm>
          <a:prstGeom prst="rect">
            <a:avLst/>
          </a:prstGeom>
          <a:noFill/>
          <a:ln w="9525">
            <a:solidFill>
              <a:schemeClr val="tx1"/>
            </a:solid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3352800" y="3657600"/>
            <a:ext cx="5638800" cy="2971800"/>
          </a:xfrm>
          <a:prstGeom prst="rect">
            <a:avLst/>
          </a:prstGeom>
          <a:noFill/>
          <a:ln w="9525">
            <a:solidFill>
              <a:schemeClr val="tx1"/>
            </a:solidFill>
            <a:miter lim="800000"/>
            <a:headEnd/>
            <a:tailEnd/>
          </a:ln>
          <a:effectLst/>
        </p:spPr>
      </p:pic>
      <p:cxnSp>
        <p:nvCxnSpPr>
          <p:cNvPr id="16" name="Straight Arrow Connector 15"/>
          <p:cNvCxnSpPr/>
          <p:nvPr/>
        </p:nvCxnSpPr>
        <p:spPr>
          <a:xfrm>
            <a:off x="2971800" y="51816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9001" y="3886200"/>
            <a:ext cx="1676399" cy="646331"/>
          </a:xfrm>
          <a:prstGeom prst="rect">
            <a:avLst/>
          </a:prstGeom>
          <a:noFill/>
          <a:ln>
            <a:solidFill>
              <a:schemeClr val="tx1"/>
            </a:solidFill>
          </a:ln>
        </p:spPr>
        <p:txBody>
          <a:bodyPr wrap="square" rtlCol="0">
            <a:spAutoFit/>
          </a:bodyPr>
          <a:lstStyle/>
          <a:p>
            <a:r>
              <a:rPr lang="en-US" dirty="0" smtClean="0"/>
              <a:t>It doesn’t mean anything.</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1371600" y="1143000"/>
            <a:ext cx="6076723" cy="4693423"/>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dirty="0" smtClean="0"/>
              <a:t>Summary till R2</a:t>
            </a:r>
            <a:endParaRPr lang="en-US" dirty="0"/>
          </a:p>
        </p:txBody>
      </p:sp>
      <p:pic>
        <p:nvPicPr>
          <p:cNvPr id="8194" name="Picture 2"/>
          <p:cNvPicPr>
            <a:picLocks noChangeAspect="1" noChangeArrowheads="1"/>
          </p:cNvPicPr>
          <p:nvPr/>
        </p:nvPicPr>
        <p:blipFill>
          <a:blip r:embed="rId2"/>
          <a:srcRect/>
          <a:stretch>
            <a:fillRect/>
          </a:stretch>
        </p:blipFill>
        <p:spPr bwMode="auto">
          <a:xfrm>
            <a:off x="1" y="685799"/>
            <a:ext cx="4190999" cy="2820865"/>
          </a:xfrm>
          <a:prstGeom prst="rect">
            <a:avLst/>
          </a:prstGeom>
          <a:noFill/>
          <a:ln w="9525">
            <a:solidFill>
              <a:schemeClr val="tx1"/>
            </a:solid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495800" y="685800"/>
            <a:ext cx="4648200" cy="2819400"/>
          </a:xfrm>
          <a:prstGeom prst="rect">
            <a:avLst/>
          </a:prstGeom>
          <a:noFill/>
          <a:ln w="9525">
            <a:solidFill>
              <a:schemeClr val="tx1"/>
            </a:solidFill>
            <a:miter lim="800000"/>
            <a:headEnd/>
            <a:tailEnd/>
          </a:ln>
          <a:effectLst/>
        </p:spPr>
      </p:pic>
      <p:cxnSp>
        <p:nvCxnSpPr>
          <p:cNvPr id="7" name="Straight Arrow Connector 6"/>
          <p:cNvCxnSpPr/>
          <p:nvPr/>
        </p:nvCxnSpPr>
        <p:spPr>
          <a:xfrm>
            <a:off x="4191000" y="19812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196" name="Picture 4"/>
          <p:cNvPicPr>
            <a:picLocks noChangeAspect="1" noChangeArrowheads="1"/>
          </p:cNvPicPr>
          <p:nvPr/>
        </p:nvPicPr>
        <p:blipFill>
          <a:blip r:embed="rId4"/>
          <a:srcRect/>
          <a:stretch>
            <a:fillRect/>
          </a:stretch>
        </p:blipFill>
        <p:spPr bwMode="auto">
          <a:xfrm>
            <a:off x="0" y="3810000"/>
            <a:ext cx="8915400" cy="84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87362"/>
          </a:xfrm>
        </p:spPr>
        <p:txBody>
          <a:bodyPr>
            <a:normAutofit fontScale="90000"/>
          </a:bodyPr>
          <a:lstStyle/>
          <a:p>
            <a:r>
              <a:rPr lang="en-US" b="1" dirty="0" smtClean="0"/>
              <a:t>Calculating p-value for R2</a:t>
            </a:r>
            <a:endParaRPr lang="en-US" b="1" dirty="0"/>
          </a:p>
        </p:txBody>
      </p:sp>
      <p:sp>
        <p:nvSpPr>
          <p:cNvPr id="3" name="Content Placeholder 2"/>
          <p:cNvSpPr>
            <a:spLocks noGrp="1"/>
          </p:cNvSpPr>
          <p:nvPr>
            <p:ph sz="half" idx="1"/>
          </p:nvPr>
        </p:nvSpPr>
        <p:spPr>
          <a:xfrm>
            <a:off x="0" y="533400"/>
            <a:ext cx="4267200" cy="6324600"/>
          </a:xfrm>
        </p:spPr>
        <p:txBody>
          <a:bodyPr/>
          <a:lstStyle/>
          <a:p>
            <a:pPr algn="just"/>
            <a:r>
              <a:rPr lang="en-US" sz="2000" dirty="0" smtClean="0"/>
              <a:t>p-value for R squared comes from something called “F-Distribution”</a:t>
            </a:r>
            <a:r>
              <a:rPr lang="en-US" dirty="0" smtClean="0"/>
              <a:t>.</a:t>
            </a:r>
          </a:p>
          <a:p>
            <a:pPr algn="just">
              <a:buNone/>
            </a:pPr>
            <a:endParaRPr lang="en-US" dirty="0" smtClean="0"/>
          </a:p>
          <a:p>
            <a:pPr algn="just"/>
            <a:endParaRPr lang="en-US" sz="2000" dirty="0" smtClean="0"/>
          </a:p>
          <a:p>
            <a:pPr algn="just"/>
            <a:r>
              <a:rPr lang="en-US" sz="2000" dirty="0" smtClean="0"/>
              <a:t>Numerators for R2 and F distribution is same. </a:t>
            </a:r>
          </a:p>
        </p:txBody>
      </p:sp>
      <p:pic>
        <p:nvPicPr>
          <p:cNvPr id="9218" name="Picture 2"/>
          <p:cNvPicPr>
            <a:picLocks noChangeAspect="1" noChangeArrowheads="1"/>
          </p:cNvPicPr>
          <p:nvPr/>
        </p:nvPicPr>
        <p:blipFill>
          <a:blip r:embed="rId2"/>
          <a:srcRect/>
          <a:stretch>
            <a:fillRect/>
          </a:stretch>
        </p:blipFill>
        <p:spPr bwMode="auto">
          <a:xfrm>
            <a:off x="4343400" y="609600"/>
            <a:ext cx="4800600" cy="847725"/>
          </a:xfrm>
          <a:prstGeom prst="rect">
            <a:avLst/>
          </a:prstGeom>
          <a:noFill/>
          <a:ln w="9525">
            <a:solidFill>
              <a:schemeClr val="tx1"/>
            </a:solid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343400" y="1600200"/>
            <a:ext cx="4648200" cy="1981200"/>
          </a:xfrm>
          <a:prstGeom prst="rect">
            <a:avLst/>
          </a:prstGeom>
          <a:noFill/>
          <a:ln w="9525">
            <a:solidFill>
              <a:schemeClr val="tx1"/>
            </a:solid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152400" y="4038600"/>
            <a:ext cx="8763000" cy="2719137"/>
          </a:xfrm>
          <a:prstGeom prst="rect">
            <a:avLst/>
          </a:prstGeom>
          <a:noFill/>
          <a:ln w="9525">
            <a:solidFill>
              <a:schemeClr val="tx1"/>
            </a:solidFill>
            <a:miter lim="800000"/>
            <a:headEnd/>
            <a:tailEnd/>
          </a:ln>
          <a:effectLst/>
        </p:spPr>
      </p:pic>
      <p:cxnSp>
        <p:nvCxnSpPr>
          <p:cNvPr id="8" name="Straight Arrow Connector 7"/>
          <p:cNvCxnSpPr/>
          <p:nvPr/>
        </p:nvCxnSpPr>
        <p:spPr>
          <a:xfrm rot="5400000">
            <a:off x="5105400" y="38100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smtClean="0"/>
              <a:t>P-Value</a:t>
            </a:r>
            <a:endParaRPr lang="en-US" dirty="0"/>
          </a:p>
        </p:txBody>
      </p:sp>
      <p:sp>
        <p:nvSpPr>
          <p:cNvPr id="3" name="Content Placeholder 2"/>
          <p:cNvSpPr>
            <a:spLocks noGrp="1"/>
          </p:cNvSpPr>
          <p:nvPr>
            <p:ph sz="half" idx="1"/>
          </p:nvPr>
        </p:nvSpPr>
        <p:spPr>
          <a:xfrm>
            <a:off x="152400" y="685800"/>
            <a:ext cx="3352800" cy="5943600"/>
          </a:xfrm>
        </p:spPr>
        <p:txBody>
          <a:bodyPr>
            <a:normAutofit/>
          </a:bodyPr>
          <a:lstStyle/>
          <a:p>
            <a:pPr algn="just"/>
            <a:r>
              <a:rPr lang="en-US" sz="2000" dirty="0" smtClean="0"/>
              <a:t>The denominator is little different.</a:t>
            </a:r>
          </a:p>
          <a:p>
            <a:pPr algn="just"/>
            <a:endParaRPr lang="en-US" sz="2000" dirty="0" smtClean="0"/>
          </a:p>
          <a:p>
            <a:pPr algn="just"/>
            <a:r>
              <a:rPr lang="en-US" sz="2000" dirty="0" smtClean="0"/>
              <a:t>The difference between the data point and the fitted line is something that is not explained by weight.</a:t>
            </a:r>
          </a:p>
          <a:p>
            <a:pPr algn="just"/>
            <a:endParaRPr lang="en-US" sz="2000" dirty="0" smtClean="0"/>
          </a:p>
          <a:p>
            <a:pPr algn="just">
              <a:buNone/>
            </a:pPr>
            <a:r>
              <a:rPr lang="en-US" sz="2000" dirty="0" smtClean="0"/>
              <a:t> </a:t>
            </a:r>
            <a:endParaRPr lang="en-US" sz="2000" dirty="0"/>
          </a:p>
        </p:txBody>
      </p:sp>
      <p:pic>
        <p:nvPicPr>
          <p:cNvPr id="10242" name="Picture 2"/>
          <p:cNvPicPr>
            <a:picLocks noChangeAspect="1" noChangeArrowheads="1"/>
          </p:cNvPicPr>
          <p:nvPr/>
        </p:nvPicPr>
        <p:blipFill>
          <a:blip r:embed="rId2"/>
          <a:srcRect/>
          <a:stretch>
            <a:fillRect/>
          </a:stretch>
        </p:blipFill>
        <p:spPr bwMode="auto">
          <a:xfrm>
            <a:off x="3581400" y="685800"/>
            <a:ext cx="5410200" cy="2895600"/>
          </a:xfrm>
          <a:prstGeom prst="rect">
            <a:avLst/>
          </a:prstGeom>
          <a:noFill/>
          <a:ln w="9525">
            <a:solidFill>
              <a:schemeClr val="tx1"/>
            </a:solid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52400" y="3733800"/>
            <a:ext cx="8915400" cy="3020877"/>
          </a:xfrm>
          <a:prstGeom prst="rect">
            <a:avLst/>
          </a:prstGeom>
          <a:noFill/>
          <a:ln w="9525">
            <a:solidFill>
              <a:schemeClr val="tx1"/>
            </a:solid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Autofit/>
          </a:bodyPr>
          <a:lstStyle/>
          <a:p>
            <a:r>
              <a:rPr lang="en-US" sz="3200" dirty="0" smtClean="0"/>
              <a:t>Mathematical Equations for both R2 and p-value</a:t>
            </a:r>
            <a:endParaRPr lang="en-US" sz="3200" dirty="0"/>
          </a:p>
        </p:txBody>
      </p:sp>
      <p:sp>
        <p:nvSpPr>
          <p:cNvPr id="3" name="Content Placeholder 2"/>
          <p:cNvSpPr>
            <a:spLocks noGrp="1"/>
          </p:cNvSpPr>
          <p:nvPr>
            <p:ph sz="half" idx="1"/>
          </p:nvPr>
        </p:nvSpPr>
        <p:spPr>
          <a:xfrm>
            <a:off x="0" y="685800"/>
            <a:ext cx="4191000" cy="6172200"/>
          </a:xfrm>
        </p:spPr>
        <p:txBody>
          <a:bodyPr>
            <a:normAutofit/>
          </a:bodyPr>
          <a:lstStyle/>
          <a:p>
            <a:pPr algn="just"/>
            <a:endParaRPr lang="en-US" sz="1800" dirty="0" smtClean="0"/>
          </a:p>
          <a:p>
            <a:pPr algn="just"/>
            <a:endParaRPr lang="en-US" sz="1800" dirty="0" smtClean="0"/>
          </a:p>
          <a:p>
            <a:pPr algn="just"/>
            <a:endParaRPr lang="en-US" sz="1800" dirty="0" smtClean="0"/>
          </a:p>
          <a:p>
            <a:pPr algn="just"/>
            <a:r>
              <a:rPr lang="en-US" sz="1800" dirty="0" err="1" smtClean="0"/>
              <a:t>ss</a:t>
            </a:r>
            <a:r>
              <a:rPr lang="en-US" sz="1800" dirty="0" smtClean="0"/>
              <a:t>(fit) in the denominator is the variation not explained by the weight.</a:t>
            </a:r>
          </a:p>
          <a:p>
            <a:pPr algn="just">
              <a:buNone/>
            </a:pPr>
            <a:r>
              <a:rPr lang="en-US" sz="1800" dirty="0" smtClean="0"/>
              <a:t>    </a:t>
            </a:r>
            <a:endParaRPr lang="en-US" sz="1800" dirty="0"/>
          </a:p>
        </p:txBody>
      </p:sp>
      <p:pic>
        <p:nvPicPr>
          <p:cNvPr id="11266" name="Picture 2"/>
          <p:cNvPicPr>
            <a:picLocks noChangeAspect="1" noChangeArrowheads="1"/>
          </p:cNvPicPr>
          <p:nvPr/>
        </p:nvPicPr>
        <p:blipFill>
          <a:blip r:embed="rId2"/>
          <a:srcRect/>
          <a:stretch>
            <a:fillRect/>
          </a:stretch>
        </p:blipFill>
        <p:spPr bwMode="auto">
          <a:xfrm>
            <a:off x="4191001" y="685800"/>
            <a:ext cx="4772024" cy="2438400"/>
          </a:xfrm>
          <a:prstGeom prst="rect">
            <a:avLst/>
          </a:prstGeom>
          <a:noFill/>
          <a:ln w="9525">
            <a:solidFill>
              <a:schemeClr val="tx1"/>
            </a:solidFill>
            <a:miter lim="800000"/>
            <a:headEnd/>
            <a:tailEnd/>
          </a:ln>
          <a:effectLst/>
        </p:spPr>
      </p:pic>
      <p:pic>
        <p:nvPicPr>
          <p:cNvPr id="11268" name="Picture 4"/>
          <p:cNvPicPr>
            <a:picLocks noChangeAspect="1" noChangeArrowheads="1"/>
          </p:cNvPicPr>
          <p:nvPr/>
        </p:nvPicPr>
        <p:blipFill>
          <a:blip r:embed="rId3"/>
          <a:srcRect/>
          <a:stretch>
            <a:fillRect/>
          </a:stretch>
        </p:blipFill>
        <p:spPr bwMode="auto">
          <a:xfrm>
            <a:off x="4191000" y="3200400"/>
            <a:ext cx="4800600" cy="2162175"/>
          </a:xfrm>
          <a:prstGeom prst="rect">
            <a:avLst/>
          </a:prstGeom>
          <a:noFill/>
          <a:ln w="9525">
            <a:solidFill>
              <a:schemeClr val="tx1"/>
            </a:solid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dirty="0" smtClean="0"/>
              <a:t>Calculating p-value</a:t>
            </a:r>
            <a:endParaRPr lang="en-US" dirty="0"/>
          </a:p>
        </p:txBody>
      </p:sp>
      <p:sp>
        <p:nvSpPr>
          <p:cNvPr id="3" name="Content Placeholder 2"/>
          <p:cNvSpPr>
            <a:spLocks noGrp="1"/>
          </p:cNvSpPr>
          <p:nvPr>
            <p:ph sz="half" idx="1"/>
          </p:nvPr>
        </p:nvSpPr>
        <p:spPr>
          <a:xfrm>
            <a:off x="0" y="685800"/>
            <a:ext cx="4038600" cy="6172200"/>
          </a:xfrm>
        </p:spPr>
        <p:txBody>
          <a:bodyPr>
            <a:normAutofit/>
          </a:bodyPr>
          <a:lstStyle/>
          <a:p>
            <a:pPr algn="just"/>
            <a:r>
              <a:rPr lang="en-US" sz="1800" dirty="0" smtClean="0"/>
              <a:t>Line fit has 2 parameters. </a:t>
            </a:r>
          </a:p>
          <a:p>
            <a:pPr lvl="1" algn="just"/>
            <a:r>
              <a:rPr lang="en-US" sz="1400" dirty="0" smtClean="0"/>
              <a:t>Y-intercept</a:t>
            </a:r>
          </a:p>
          <a:p>
            <a:pPr lvl="1" algn="just"/>
            <a:r>
              <a:rPr lang="en-US" sz="1400" dirty="0" smtClean="0"/>
              <a:t>Slope</a:t>
            </a:r>
          </a:p>
          <a:p>
            <a:pPr algn="just"/>
            <a:endParaRPr lang="en-US" sz="1800" dirty="0" smtClean="0"/>
          </a:p>
          <a:p>
            <a:pPr algn="just"/>
            <a:r>
              <a:rPr lang="en-US" sz="1800" dirty="0" smtClean="0"/>
              <a:t>P mean has only 1 parameter that is y-intercept.</a:t>
            </a:r>
          </a:p>
          <a:p>
            <a:pPr algn="just"/>
            <a:endParaRPr lang="en-US" sz="1800" dirty="0" smtClean="0"/>
          </a:p>
          <a:p>
            <a:pPr algn="just">
              <a:buNone/>
            </a:pPr>
            <a:r>
              <a:rPr lang="en-US" sz="1800" dirty="0" smtClean="0"/>
              <a:t>   </a:t>
            </a:r>
            <a:endParaRPr lang="en-US" sz="1800" dirty="0"/>
          </a:p>
        </p:txBody>
      </p:sp>
      <p:pic>
        <p:nvPicPr>
          <p:cNvPr id="12290" name="Picture 2"/>
          <p:cNvPicPr>
            <a:picLocks noChangeAspect="1" noChangeArrowheads="1"/>
          </p:cNvPicPr>
          <p:nvPr/>
        </p:nvPicPr>
        <p:blipFill>
          <a:blip r:embed="rId2"/>
          <a:srcRect/>
          <a:stretch>
            <a:fillRect/>
          </a:stretch>
        </p:blipFill>
        <p:spPr bwMode="auto">
          <a:xfrm>
            <a:off x="4191000" y="685800"/>
            <a:ext cx="4953000" cy="2438401"/>
          </a:xfrm>
          <a:prstGeom prst="rect">
            <a:avLst/>
          </a:prstGeom>
          <a:noFill/>
          <a:ln w="9525">
            <a:solidFill>
              <a:schemeClr val="tx1"/>
            </a:solidFill>
            <a:miter lim="800000"/>
            <a:headEnd/>
            <a:tailEnd/>
          </a:ln>
          <a:effectLst/>
        </p:spPr>
      </p:pic>
      <p:cxnSp>
        <p:nvCxnSpPr>
          <p:cNvPr id="7" name="Straight Arrow Connector 6"/>
          <p:cNvCxnSpPr/>
          <p:nvPr/>
        </p:nvCxnSpPr>
        <p:spPr>
          <a:xfrm>
            <a:off x="4572000" y="50292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292" name="Picture 4"/>
          <p:cNvPicPr>
            <a:picLocks noChangeAspect="1" noChangeArrowheads="1"/>
          </p:cNvPicPr>
          <p:nvPr/>
        </p:nvPicPr>
        <p:blipFill>
          <a:blip r:embed="rId3"/>
          <a:srcRect/>
          <a:stretch>
            <a:fillRect/>
          </a:stretch>
        </p:blipFill>
        <p:spPr bwMode="auto">
          <a:xfrm>
            <a:off x="0" y="3276600"/>
            <a:ext cx="4572000" cy="3581400"/>
          </a:xfrm>
          <a:prstGeom prst="rect">
            <a:avLst/>
          </a:prstGeom>
          <a:noFill/>
          <a:ln w="9525">
            <a:solidFill>
              <a:schemeClr val="tx1"/>
            </a:solidFill>
            <a:miter lim="800000"/>
            <a:headEnd/>
            <a:tailEnd/>
          </a:ln>
          <a:effectLst/>
        </p:spPr>
      </p:pic>
      <p:pic>
        <p:nvPicPr>
          <p:cNvPr id="12293" name="Picture 5"/>
          <p:cNvPicPr>
            <a:picLocks noChangeAspect="1" noChangeArrowheads="1"/>
          </p:cNvPicPr>
          <p:nvPr/>
        </p:nvPicPr>
        <p:blipFill>
          <a:blip r:embed="rId4"/>
          <a:srcRect/>
          <a:stretch>
            <a:fillRect/>
          </a:stretch>
        </p:blipFill>
        <p:spPr bwMode="auto">
          <a:xfrm>
            <a:off x="4953000" y="3505200"/>
            <a:ext cx="4038600" cy="533400"/>
          </a:xfrm>
          <a:prstGeom prst="rect">
            <a:avLst/>
          </a:prstGeom>
          <a:noFill/>
          <a:ln w="9525">
            <a:solidFill>
              <a:schemeClr val="tx1"/>
            </a:solidFill>
            <a:miter lim="800000"/>
            <a:headEnd/>
            <a:tailEnd/>
          </a:ln>
          <a:effectLst/>
        </p:spPr>
      </p:pic>
      <p:pic>
        <p:nvPicPr>
          <p:cNvPr id="12294" name="Picture 6"/>
          <p:cNvPicPr>
            <a:picLocks noChangeAspect="1" noChangeArrowheads="1"/>
          </p:cNvPicPr>
          <p:nvPr/>
        </p:nvPicPr>
        <p:blipFill>
          <a:blip r:embed="rId5"/>
          <a:srcRect/>
          <a:stretch>
            <a:fillRect/>
          </a:stretch>
        </p:blipFill>
        <p:spPr bwMode="auto">
          <a:xfrm>
            <a:off x="4919662" y="4191000"/>
            <a:ext cx="4224338" cy="2362200"/>
          </a:xfrm>
          <a:prstGeom prst="rect">
            <a:avLst/>
          </a:prstGeom>
          <a:noFill/>
          <a:ln w="9525">
            <a:solidFill>
              <a:schemeClr val="tx1"/>
            </a:solidFill>
            <a:miter lim="800000"/>
            <a:headEnd/>
            <a:tailEnd/>
          </a:ln>
          <a:effectLst/>
        </p:spPr>
      </p:pic>
      <p:sp>
        <p:nvSpPr>
          <p:cNvPr id="12" name="Rectangle 11"/>
          <p:cNvSpPr/>
          <p:nvPr/>
        </p:nvSpPr>
        <p:spPr>
          <a:xfrm>
            <a:off x="8839200" y="44958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smtClean="0"/>
              <a:t>Calculating p-value</a:t>
            </a:r>
            <a:endParaRPr lang="en-US" dirty="0"/>
          </a:p>
        </p:txBody>
      </p:sp>
      <p:pic>
        <p:nvPicPr>
          <p:cNvPr id="13314" name="Picture 2"/>
          <p:cNvPicPr>
            <a:picLocks noChangeAspect="1" noChangeArrowheads="1"/>
          </p:cNvPicPr>
          <p:nvPr/>
        </p:nvPicPr>
        <p:blipFill>
          <a:blip r:embed="rId2"/>
          <a:srcRect/>
          <a:stretch>
            <a:fillRect/>
          </a:stretch>
        </p:blipFill>
        <p:spPr bwMode="auto">
          <a:xfrm>
            <a:off x="1600200" y="685801"/>
            <a:ext cx="5181600" cy="2590800"/>
          </a:xfrm>
          <a:prstGeom prst="rect">
            <a:avLst/>
          </a:prstGeom>
          <a:noFill/>
          <a:ln w="9525">
            <a:solidFill>
              <a:schemeClr val="tx1"/>
            </a:solid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228600" y="4267200"/>
            <a:ext cx="8534401" cy="2514600"/>
          </a:xfrm>
          <a:prstGeom prst="rect">
            <a:avLst/>
          </a:prstGeom>
          <a:noFill/>
          <a:ln w="9525">
            <a:solidFill>
              <a:schemeClr val="tx1"/>
            </a:solidFill>
            <a:miter lim="800000"/>
            <a:headEnd/>
            <a:tailEnd/>
          </a:ln>
          <a:effectLst/>
        </p:spPr>
      </p:pic>
      <p:cxnSp>
        <p:nvCxnSpPr>
          <p:cNvPr id="7" name="Straight Arrow Connector 6"/>
          <p:cNvCxnSpPr/>
          <p:nvPr/>
        </p:nvCxnSpPr>
        <p:spPr>
          <a:xfrm rot="5400000">
            <a:off x="3314701" y="3771899"/>
            <a:ext cx="9905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317" name="Picture 5"/>
          <p:cNvPicPr>
            <a:picLocks noChangeAspect="1" noChangeArrowheads="1"/>
          </p:cNvPicPr>
          <p:nvPr/>
        </p:nvPicPr>
        <p:blipFill>
          <a:blip r:embed="rId4"/>
          <a:srcRect/>
          <a:stretch>
            <a:fillRect/>
          </a:stretch>
        </p:blipFill>
        <p:spPr bwMode="auto">
          <a:xfrm>
            <a:off x="4114800" y="3429000"/>
            <a:ext cx="4876800" cy="762000"/>
          </a:xfrm>
          <a:prstGeom prst="rect">
            <a:avLst/>
          </a:prstGeom>
          <a:noFill/>
          <a:ln w="9525">
            <a:solidFill>
              <a:schemeClr val="tx1"/>
            </a:solid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smtClean="0"/>
              <a:t>Calculating p-value</a:t>
            </a:r>
            <a:endParaRPr lang="en-US" dirty="0"/>
          </a:p>
        </p:txBody>
      </p:sp>
      <p:pic>
        <p:nvPicPr>
          <p:cNvPr id="14338" name="Picture 2"/>
          <p:cNvPicPr>
            <a:picLocks noChangeAspect="1" noChangeArrowheads="1"/>
          </p:cNvPicPr>
          <p:nvPr/>
        </p:nvPicPr>
        <p:blipFill>
          <a:blip r:embed="rId2"/>
          <a:srcRect/>
          <a:stretch>
            <a:fillRect/>
          </a:stretch>
        </p:blipFill>
        <p:spPr bwMode="auto">
          <a:xfrm>
            <a:off x="152400" y="609600"/>
            <a:ext cx="6063164" cy="2819400"/>
          </a:xfrm>
          <a:prstGeom prst="rect">
            <a:avLst/>
          </a:prstGeom>
          <a:noFill/>
          <a:ln w="9525">
            <a:solidFill>
              <a:schemeClr val="tx1"/>
            </a:solid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2590800" y="3581400"/>
            <a:ext cx="6400800" cy="3136900"/>
          </a:xfrm>
          <a:prstGeom prst="rect">
            <a:avLst/>
          </a:prstGeom>
          <a:noFill/>
          <a:ln w="9525">
            <a:solidFill>
              <a:schemeClr val="tx1"/>
            </a:solid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fontScale="90000"/>
          </a:bodyPr>
          <a:lstStyle/>
          <a:p>
            <a:r>
              <a:rPr lang="en-US" dirty="0" smtClean="0"/>
              <a:t>How to convert the F value to p-value</a:t>
            </a:r>
            <a:endParaRPr lang="en-US" dirty="0"/>
          </a:p>
        </p:txBody>
      </p:sp>
      <p:pic>
        <p:nvPicPr>
          <p:cNvPr id="15362" name="Picture 2"/>
          <p:cNvPicPr>
            <a:picLocks noChangeAspect="1" noChangeArrowheads="1"/>
          </p:cNvPicPr>
          <p:nvPr/>
        </p:nvPicPr>
        <p:blipFill>
          <a:blip r:embed="rId2"/>
          <a:srcRect/>
          <a:stretch>
            <a:fillRect/>
          </a:stretch>
        </p:blipFill>
        <p:spPr bwMode="auto">
          <a:xfrm>
            <a:off x="152401" y="762000"/>
            <a:ext cx="4348315" cy="2209800"/>
          </a:xfrm>
          <a:prstGeom prst="rect">
            <a:avLst/>
          </a:prstGeom>
          <a:noFill/>
          <a:ln w="9525">
            <a:solidFill>
              <a:schemeClr val="tx1"/>
            </a:solidFill>
            <a:miter lim="800000"/>
            <a:headEnd/>
            <a:tailEnd/>
          </a:ln>
          <a:effectLst/>
        </p:spPr>
      </p:pic>
      <p:cxnSp>
        <p:nvCxnSpPr>
          <p:cNvPr id="6" name="Straight Arrow Connector 5"/>
          <p:cNvCxnSpPr/>
          <p:nvPr/>
        </p:nvCxnSpPr>
        <p:spPr>
          <a:xfrm>
            <a:off x="4495800" y="19050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3" name="Picture 3"/>
          <p:cNvPicPr>
            <a:picLocks noChangeAspect="1" noChangeArrowheads="1"/>
          </p:cNvPicPr>
          <p:nvPr/>
        </p:nvPicPr>
        <p:blipFill>
          <a:blip r:embed="rId3"/>
          <a:srcRect/>
          <a:stretch>
            <a:fillRect/>
          </a:stretch>
        </p:blipFill>
        <p:spPr bwMode="auto">
          <a:xfrm>
            <a:off x="4724400" y="762000"/>
            <a:ext cx="4267200" cy="2209800"/>
          </a:xfrm>
          <a:prstGeom prst="rect">
            <a:avLst/>
          </a:prstGeom>
          <a:noFill/>
          <a:ln w="9525">
            <a:solidFill>
              <a:schemeClr val="tx1"/>
            </a:solid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5748302" y="4038601"/>
            <a:ext cx="3243297" cy="1905000"/>
          </a:xfrm>
          <a:prstGeom prst="rect">
            <a:avLst/>
          </a:prstGeom>
          <a:noFill/>
          <a:ln w="9525">
            <a:solidFill>
              <a:schemeClr val="tx1"/>
            </a:solidFill>
            <a:miter lim="800000"/>
            <a:headEnd/>
            <a:tailEnd/>
          </a:ln>
          <a:effectLst/>
        </p:spPr>
      </p:pic>
      <p:cxnSp>
        <p:nvCxnSpPr>
          <p:cNvPr id="10" name="Straight Arrow Connector 9"/>
          <p:cNvCxnSpPr/>
          <p:nvPr/>
        </p:nvCxnSpPr>
        <p:spPr>
          <a:xfrm rot="5400000">
            <a:off x="6096000" y="35052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5" name="Picture 5"/>
          <p:cNvPicPr>
            <a:picLocks noChangeAspect="1" noChangeArrowheads="1"/>
          </p:cNvPicPr>
          <p:nvPr/>
        </p:nvPicPr>
        <p:blipFill>
          <a:blip r:embed="rId5"/>
          <a:srcRect/>
          <a:stretch>
            <a:fillRect/>
          </a:stretch>
        </p:blipFill>
        <p:spPr bwMode="auto">
          <a:xfrm>
            <a:off x="2743200" y="4038600"/>
            <a:ext cx="2462468" cy="1905000"/>
          </a:xfrm>
          <a:prstGeom prst="rect">
            <a:avLst/>
          </a:prstGeom>
          <a:noFill/>
          <a:ln w="9525">
            <a:solidFill>
              <a:schemeClr val="tx1"/>
            </a:solidFill>
            <a:miter lim="800000"/>
            <a:headEnd/>
            <a:tailEnd/>
          </a:ln>
          <a:effectLst/>
        </p:spPr>
      </p:pic>
      <p:cxnSp>
        <p:nvCxnSpPr>
          <p:cNvPr id="13" name="Straight Arrow Connector 12"/>
          <p:cNvCxnSpPr/>
          <p:nvPr/>
        </p:nvCxnSpPr>
        <p:spPr>
          <a:xfrm rot="10800000">
            <a:off x="5181600" y="48006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6" name="Picture 6"/>
          <p:cNvPicPr>
            <a:picLocks noChangeAspect="1" noChangeArrowheads="1"/>
          </p:cNvPicPr>
          <p:nvPr/>
        </p:nvPicPr>
        <p:blipFill>
          <a:blip r:embed="rId6"/>
          <a:srcRect/>
          <a:stretch>
            <a:fillRect/>
          </a:stretch>
        </p:blipFill>
        <p:spPr bwMode="auto">
          <a:xfrm>
            <a:off x="152400" y="4038600"/>
            <a:ext cx="1905000" cy="1905000"/>
          </a:xfrm>
          <a:prstGeom prst="rect">
            <a:avLst/>
          </a:prstGeom>
          <a:noFill/>
          <a:ln w="9525">
            <a:solidFill>
              <a:schemeClr val="tx1"/>
            </a:solidFill>
            <a:miter lim="800000"/>
            <a:headEnd/>
            <a:tailEnd/>
          </a:ln>
          <a:effectLst/>
        </p:spPr>
      </p:pic>
      <p:cxnSp>
        <p:nvCxnSpPr>
          <p:cNvPr id="23" name="Straight Arrow Connector 22"/>
          <p:cNvCxnSpPr/>
          <p:nvPr/>
        </p:nvCxnSpPr>
        <p:spPr>
          <a:xfrm rot="10800000">
            <a:off x="2057400" y="48768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r>
              <a:rPr lang="en-US" sz="2400" dirty="0" smtClean="0"/>
              <a:t>So, if we solve for both z-scores, we find that </a:t>
            </a:r>
            <a:r>
              <a:rPr lang="en-US" sz="2400" dirty="0" err="1" smtClean="0"/>
              <a:t>Kiran’s</a:t>
            </a:r>
            <a:r>
              <a:rPr lang="en-US" sz="2400" dirty="0" smtClean="0"/>
              <a:t> z-score of exam performance is 2.25, while for </a:t>
            </a:r>
            <a:r>
              <a:rPr lang="en-US" sz="2400" dirty="0" err="1" smtClean="0"/>
              <a:t>Nikitha</a:t>
            </a:r>
            <a:r>
              <a:rPr lang="en-US" sz="2400" dirty="0" smtClean="0"/>
              <a:t>, her z-score for her performance is 1.5.</a:t>
            </a:r>
          </a:p>
          <a:p>
            <a:pPr algn="just"/>
            <a:endParaRPr lang="en-US" sz="1400" dirty="0" smtClean="0"/>
          </a:p>
          <a:p>
            <a:pPr algn="just"/>
            <a:r>
              <a:rPr lang="en-US" sz="2400" dirty="0" smtClean="0"/>
              <a:t>So, who performed better?</a:t>
            </a:r>
          </a:p>
          <a:p>
            <a:pPr algn="just"/>
            <a:endParaRPr lang="en-US" sz="1400" dirty="0" smtClean="0"/>
          </a:p>
          <a:p>
            <a:pPr algn="just"/>
            <a:r>
              <a:rPr lang="en-US" sz="2400" dirty="0" smtClean="0"/>
              <a:t>Well </a:t>
            </a:r>
            <a:r>
              <a:rPr lang="en-US" sz="2400" dirty="0" err="1" smtClean="0"/>
              <a:t>Nikitha</a:t>
            </a:r>
            <a:r>
              <a:rPr lang="en-US" sz="2400" dirty="0" smtClean="0"/>
              <a:t> got a HIGHER raw score, but her class did better overall (maybe it was just an easier exam).</a:t>
            </a:r>
          </a:p>
          <a:p>
            <a:pPr algn="just"/>
            <a:endParaRPr lang="en-US" sz="2400" dirty="0" smtClean="0"/>
          </a:p>
          <a:p>
            <a:pPr algn="just"/>
            <a:r>
              <a:rPr lang="en-US" sz="2400" dirty="0" smtClean="0"/>
              <a:t>And more importantly, </a:t>
            </a:r>
            <a:r>
              <a:rPr lang="en-US" sz="2400" dirty="0" err="1" smtClean="0"/>
              <a:t>Nikitha's</a:t>
            </a:r>
            <a:r>
              <a:rPr lang="en-US" sz="2400" dirty="0" smtClean="0"/>
              <a:t> class had a larger SD. It had more spread around the mean.</a:t>
            </a:r>
          </a:p>
          <a:p>
            <a:pPr algn="just"/>
            <a:endParaRPr lang="en-US" sz="2400" dirty="0" smtClean="0"/>
          </a:p>
          <a:p>
            <a:pPr algn="just"/>
            <a:r>
              <a:rPr lang="en-US" sz="2400" dirty="0" smtClean="0"/>
              <a:t>So on the "ruler" of performance - </a:t>
            </a:r>
            <a:r>
              <a:rPr lang="en-US" sz="2400" dirty="0" err="1" smtClean="0"/>
              <a:t>Kiran</a:t>
            </a:r>
            <a:r>
              <a:rPr lang="en-US" sz="2400" dirty="0" smtClean="0"/>
              <a:t> was 2.25 units better than average, while, for </a:t>
            </a:r>
            <a:r>
              <a:rPr lang="en-US" sz="2400" dirty="0" err="1" smtClean="0"/>
              <a:t>Nikitha</a:t>
            </a:r>
            <a:r>
              <a:rPr lang="en-US" sz="2400" dirty="0" smtClean="0"/>
              <a:t>, she was only 1.5 units better than average.</a:t>
            </a:r>
          </a:p>
          <a:p>
            <a:pPr algn="just"/>
            <a:endParaRPr lang="en-US" sz="1400" dirty="0" smtClean="0"/>
          </a:p>
          <a:p>
            <a:pPr algn="just"/>
            <a:r>
              <a:rPr lang="en-US" sz="2400" dirty="0" smtClean="0"/>
              <a:t>And we call these particular units z-scores.</a:t>
            </a:r>
          </a:p>
          <a:p>
            <a:pPr algn="just"/>
            <a:endParaRPr lang="en-US" sz="24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fontScale="90000"/>
          </a:bodyPr>
          <a:lstStyle/>
          <a:p>
            <a:r>
              <a:rPr lang="en-US" dirty="0" smtClean="0"/>
              <a:t>How to convert the F value to p-value</a:t>
            </a:r>
            <a:endParaRPr lang="en-US" dirty="0"/>
          </a:p>
        </p:txBody>
      </p:sp>
      <p:cxnSp>
        <p:nvCxnSpPr>
          <p:cNvPr id="6" name="Straight Arrow Connector 5"/>
          <p:cNvCxnSpPr/>
          <p:nvPr/>
        </p:nvCxnSpPr>
        <p:spPr>
          <a:xfrm>
            <a:off x="4495800" y="19050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3" name="Picture 3"/>
          <p:cNvPicPr>
            <a:picLocks noChangeAspect="1" noChangeArrowheads="1"/>
          </p:cNvPicPr>
          <p:nvPr/>
        </p:nvPicPr>
        <p:blipFill>
          <a:blip r:embed="rId2"/>
          <a:srcRect/>
          <a:stretch>
            <a:fillRect/>
          </a:stretch>
        </p:blipFill>
        <p:spPr bwMode="auto">
          <a:xfrm>
            <a:off x="4724400" y="762000"/>
            <a:ext cx="4267200" cy="2209800"/>
          </a:xfrm>
          <a:prstGeom prst="rect">
            <a:avLst/>
          </a:prstGeom>
          <a:noFill/>
          <a:ln w="9525">
            <a:solidFill>
              <a:schemeClr val="tx1"/>
            </a:solidFill>
            <a:miter lim="800000"/>
            <a:headEnd/>
            <a:tailEnd/>
          </a:ln>
          <a:effectLst/>
        </p:spPr>
      </p:pic>
      <p:cxnSp>
        <p:nvCxnSpPr>
          <p:cNvPr id="10" name="Straight Arrow Connector 9"/>
          <p:cNvCxnSpPr/>
          <p:nvPr/>
        </p:nvCxnSpPr>
        <p:spPr>
          <a:xfrm rot="5400000">
            <a:off x="6096000" y="35052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a:off x="5181600" y="48006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a:off x="2209800" y="48768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386" name="Picture 2"/>
          <p:cNvPicPr>
            <a:picLocks noChangeAspect="1" noChangeArrowheads="1"/>
          </p:cNvPicPr>
          <p:nvPr/>
        </p:nvPicPr>
        <p:blipFill>
          <a:blip r:embed="rId3"/>
          <a:srcRect/>
          <a:stretch>
            <a:fillRect/>
          </a:stretch>
        </p:blipFill>
        <p:spPr bwMode="auto">
          <a:xfrm>
            <a:off x="76200" y="685800"/>
            <a:ext cx="4419600" cy="2286000"/>
          </a:xfrm>
          <a:prstGeom prst="rect">
            <a:avLst/>
          </a:prstGeom>
          <a:noFill/>
          <a:ln w="9525">
            <a:solidFill>
              <a:schemeClr val="tx1"/>
            </a:solidFill>
            <a:miter lim="800000"/>
            <a:headEnd/>
            <a:tailEnd/>
          </a:ln>
          <a:effectLst/>
        </p:spPr>
      </p:pic>
      <p:pic>
        <p:nvPicPr>
          <p:cNvPr id="16387" name="Picture 3"/>
          <p:cNvPicPr>
            <a:picLocks noChangeAspect="1" noChangeArrowheads="1"/>
          </p:cNvPicPr>
          <p:nvPr/>
        </p:nvPicPr>
        <p:blipFill>
          <a:blip r:embed="rId4"/>
          <a:srcRect/>
          <a:stretch>
            <a:fillRect/>
          </a:stretch>
        </p:blipFill>
        <p:spPr bwMode="auto">
          <a:xfrm>
            <a:off x="5638801" y="4038600"/>
            <a:ext cx="3429000" cy="1905000"/>
          </a:xfrm>
          <a:prstGeom prst="rect">
            <a:avLst/>
          </a:prstGeom>
          <a:noFill/>
          <a:ln w="9525">
            <a:solidFill>
              <a:schemeClr val="tx1"/>
            </a:solidFill>
            <a:miter lim="800000"/>
            <a:headEnd/>
            <a:tailEnd/>
          </a:ln>
          <a:effectLst/>
        </p:spPr>
      </p:pic>
      <p:pic>
        <p:nvPicPr>
          <p:cNvPr id="16388" name="Picture 4"/>
          <p:cNvPicPr>
            <a:picLocks noChangeAspect="1" noChangeArrowheads="1"/>
          </p:cNvPicPr>
          <p:nvPr/>
        </p:nvPicPr>
        <p:blipFill>
          <a:blip r:embed="rId5"/>
          <a:srcRect/>
          <a:stretch>
            <a:fillRect/>
          </a:stretch>
        </p:blipFill>
        <p:spPr bwMode="auto">
          <a:xfrm>
            <a:off x="2743200" y="4038600"/>
            <a:ext cx="2438400" cy="1905000"/>
          </a:xfrm>
          <a:prstGeom prst="rect">
            <a:avLst/>
          </a:prstGeom>
          <a:noFill/>
          <a:ln w="9525">
            <a:solidFill>
              <a:schemeClr val="tx1"/>
            </a:solidFill>
            <a:miter lim="800000"/>
            <a:headEnd/>
            <a:tailEnd/>
          </a:ln>
          <a:effectLst/>
        </p:spPr>
      </p:pic>
      <p:pic>
        <p:nvPicPr>
          <p:cNvPr id="16389" name="Picture 5"/>
          <p:cNvPicPr>
            <a:picLocks noChangeAspect="1" noChangeArrowheads="1"/>
          </p:cNvPicPr>
          <p:nvPr/>
        </p:nvPicPr>
        <p:blipFill>
          <a:blip r:embed="rId6"/>
          <a:srcRect/>
          <a:stretch>
            <a:fillRect/>
          </a:stretch>
        </p:blipFill>
        <p:spPr bwMode="auto">
          <a:xfrm>
            <a:off x="76200" y="4038600"/>
            <a:ext cx="2133600" cy="1905000"/>
          </a:xfrm>
          <a:prstGeom prst="rect">
            <a:avLst/>
          </a:prstGeom>
          <a:noFill/>
          <a:ln w="9525">
            <a:solidFill>
              <a:schemeClr val="tx1"/>
            </a:solid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87362"/>
          </a:xfrm>
        </p:spPr>
        <p:txBody>
          <a:bodyPr>
            <a:normAutofit fontScale="90000"/>
          </a:bodyPr>
          <a:lstStyle/>
          <a:p>
            <a:r>
              <a:rPr lang="en-US" dirty="0" smtClean="0"/>
              <a:t>How to convert the F value to p-value</a:t>
            </a:r>
            <a:endParaRPr lang="en-US" dirty="0"/>
          </a:p>
        </p:txBody>
      </p:sp>
      <p:sp>
        <p:nvSpPr>
          <p:cNvPr id="3" name="Content Placeholder 2"/>
          <p:cNvSpPr>
            <a:spLocks noGrp="1"/>
          </p:cNvSpPr>
          <p:nvPr>
            <p:ph sz="half" idx="1"/>
          </p:nvPr>
        </p:nvSpPr>
        <p:spPr>
          <a:xfrm>
            <a:off x="152400" y="533400"/>
            <a:ext cx="4876800" cy="6172200"/>
          </a:xfrm>
        </p:spPr>
        <p:txBody>
          <a:bodyPr>
            <a:normAutofit/>
          </a:bodyPr>
          <a:lstStyle/>
          <a:p>
            <a:pPr algn="just"/>
            <a:endParaRPr lang="en-US" sz="2000" dirty="0" smtClean="0"/>
          </a:p>
          <a:p>
            <a:pPr algn="just"/>
            <a:endParaRPr lang="en-US" sz="2000" dirty="0" smtClean="0"/>
          </a:p>
          <a:p>
            <a:pPr algn="just"/>
            <a:endParaRPr lang="en-US" sz="2000" dirty="0" smtClean="0"/>
          </a:p>
          <a:p>
            <a:pPr algn="just"/>
            <a:r>
              <a:rPr lang="en-US" sz="2000" dirty="0" smtClean="0"/>
              <a:t>Repeating this process N number of times and plotting it in an histogram we get this.</a:t>
            </a:r>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r>
              <a:rPr lang="en-US" sz="2000" dirty="0" smtClean="0"/>
              <a:t>Then turn to original dataset and calculate F value. </a:t>
            </a:r>
            <a:endParaRPr lang="en-US" sz="2000" dirty="0"/>
          </a:p>
        </p:txBody>
      </p:sp>
      <p:pic>
        <p:nvPicPr>
          <p:cNvPr id="17410" name="Picture 2"/>
          <p:cNvPicPr>
            <a:picLocks noChangeAspect="1" noChangeArrowheads="1"/>
          </p:cNvPicPr>
          <p:nvPr/>
        </p:nvPicPr>
        <p:blipFill>
          <a:blip r:embed="rId2"/>
          <a:srcRect/>
          <a:stretch>
            <a:fillRect/>
          </a:stretch>
        </p:blipFill>
        <p:spPr bwMode="auto">
          <a:xfrm>
            <a:off x="5181600" y="533400"/>
            <a:ext cx="3733800" cy="2876550"/>
          </a:xfrm>
          <a:prstGeom prst="rect">
            <a:avLst/>
          </a:prstGeom>
          <a:noFill/>
          <a:ln w="9525">
            <a:solidFill>
              <a:schemeClr val="tx1"/>
            </a:solidFill>
            <a:miter lim="800000"/>
            <a:headEnd/>
            <a:tailEnd/>
          </a:ln>
          <a:effectLst/>
        </p:spPr>
      </p:pic>
      <p:pic>
        <p:nvPicPr>
          <p:cNvPr id="17413" name="Picture 5"/>
          <p:cNvPicPr>
            <a:picLocks noChangeAspect="1" noChangeArrowheads="1"/>
          </p:cNvPicPr>
          <p:nvPr/>
        </p:nvPicPr>
        <p:blipFill>
          <a:blip r:embed="rId3"/>
          <a:srcRect/>
          <a:stretch>
            <a:fillRect/>
          </a:stretch>
        </p:blipFill>
        <p:spPr bwMode="auto">
          <a:xfrm>
            <a:off x="5181600" y="3505200"/>
            <a:ext cx="3733800" cy="3276600"/>
          </a:xfrm>
          <a:prstGeom prst="rect">
            <a:avLst/>
          </a:prstGeom>
          <a:noFill/>
          <a:ln w="9525">
            <a:solidFill>
              <a:schemeClr val="tx1"/>
            </a:solid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smtClean="0"/>
              <a:t>How to convert the F value to p-value</a:t>
            </a:r>
            <a:endParaRPr lang="en-US" dirty="0"/>
          </a:p>
        </p:txBody>
      </p:sp>
      <p:sp>
        <p:nvSpPr>
          <p:cNvPr id="3" name="Content Placeholder 2"/>
          <p:cNvSpPr>
            <a:spLocks noGrp="1"/>
          </p:cNvSpPr>
          <p:nvPr>
            <p:ph sz="half" idx="1"/>
          </p:nvPr>
        </p:nvSpPr>
        <p:spPr>
          <a:xfrm>
            <a:off x="0" y="685800"/>
            <a:ext cx="3962400" cy="6096000"/>
          </a:xfrm>
        </p:spPr>
        <p:txBody>
          <a:bodyPr>
            <a:normAutofit/>
          </a:bodyPr>
          <a:lstStyle/>
          <a:p>
            <a:pPr algn="just"/>
            <a:r>
              <a:rPr lang="en-US" sz="1800" dirty="0" smtClean="0"/>
              <a:t>Extreme values are 6 and 7 divided by all the other randomizations that we created originally. </a:t>
            </a:r>
            <a:endParaRPr lang="en-US" sz="1800" dirty="0"/>
          </a:p>
        </p:txBody>
      </p:sp>
      <p:pic>
        <p:nvPicPr>
          <p:cNvPr id="18434" name="Picture 2"/>
          <p:cNvPicPr>
            <a:picLocks noChangeAspect="1" noChangeArrowheads="1"/>
          </p:cNvPicPr>
          <p:nvPr/>
        </p:nvPicPr>
        <p:blipFill>
          <a:blip r:embed="rId2"/>
          <a:srcRect/>
          <a:stretch>
            <a:fillRect/>
          </a:stretch>
        </p:blipFill>
        <p:spPr bwMode="auto">
          <a:xfrm>
            <a:off x="4191000" y="685800"/>
            <a:ext cx="4572000" cy="3094892"/>
          </a:xfrm>
          <a:prstGeom prst="rect">
            <a:avLst/>
          </a:prstGeom>
          <a:noFill/>
          <a:ln w="9525">
            <a:solidFill>
              <a:schemeClr val="tx1"/>
            </a:solid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4191000" y="3886200"/>
            <a:ext cx="4572000" cy="2819400"/>
          </a:xfrm>
          <a:prstGeom prst="rect">
            <a:avLst/>
          </a:prstGeom>
          <a:noFill/>
          <a:ln w="9525">
            <a:solidFill>
              <a:schemeClr val="tx1"/>
            </a:solid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76199" y="1981200"/>
            <a:ext cx="3962401" cy="4724400"/>
          </a:xfrm>
          <a:prstGeom prst="rect">
            <a:avLst/>
          </a:prstGeom>
          <a:noFill/>
          <a:ln w="9525">
            <a:solidFill>
              <a:schemeClr val="tx1"/>
            </a:solid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0"/>
            <a:ext cx="9096340" cy="68580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smtClean="0"/>
              <a:t>Lets Code</a:t>
            </a:r>
            <a:endParaRPr lang="en-US" sz="80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62500" lnSpcReduction="20000"/>
          </a:bodyPr>
          <a:lstStyle/>
          <a:p>
            <a:r>
              <a:rPr lang="en-US" b="1" dirty="0" smtClean="0"/>
              <a:t>#Mouse Weight to Size</a:t>
            </a:r>
          </a:p>
          <a:p>
            <a:pPr>
              <a:buNone/>
            </a:pPr>
            <a:r>
              <a:rPr lang="en-US" dirty="0" smtClean="0"/>
              <a:t> 		       </a:t>
            </a:r>
            <a:r>
              <a:rPr lang="en-US" dirty="0" err="1" smtClean="0"/>
              <a:t>mouse.data</a:t>
            </a:r>
            <a:r>
              <a:rPr lang="en-US" dirty="0" smtClean="0"/>
              <a:t>&lt;-</a:t>
            </a:r>
            <a:r>
              <a:rPr lang="en-US" dirty="0" err="1" smtClean="0"/>
              <a:t>data.frame</a:t>
            </a:r>
            <a:r>
              <a:rPr lang="en-US" dirty="0" smtClean="0"/>
              <a:t>(weight=c(0.9,1.8,2.4,3.5,3.9,4.4,5.1,5.6,6.3),</a:t>
            </a:r>
          </a:p>
          <a:p>
            <a:pPr>
              <a:buNone/>
            </a:pPr>
            <a:r>
              <a:rPr lang="en-US" dirty="0" smtClean="0"/>
              <a:t>                       size=c(1.4,2.6,1.0,3.7,5.5,3.2,3.0,4.9,6.3))</a:t>
            </a:r>
          </a:p>
          <a:p>
            <a:endParaRPr lang="en-US" dirty="0" smtClean="0"/>
          </a:p>
          <a:p>
            <a:r>
              <a:rPr lang="en-US" b="1" dirty="0" smtClean="0"/>
              <a:t>#Display the data</a:t>
            </a:r>
          </a:p>
          <a:p>
            <a:pPr>
              <a:buNone/>
            </a:pPr>
            <a:r>
              <a:rPr lang="en-US" dirty="0" smtClean="0"/>
              <a:t>		       </a:t>
            </a:r>
            <a:r>
              <a:rPr lang="en-US" dirty="0" err="1" smtClean="0"/>
              <a:t>mouse.data</a:t>
            </a:r>
            <a:endParaRPr lang="en-US" dirty="0" smtClean="0"/>
          </a:p>
          <a:p>
            <a:endParaRPr lang="en-US" dirty="0" smtClean="0"/>
          </a:p>
          <a:p>
            <a:r>
              <a:rPr lang="en-US" b="1" dirty="0" smtClean="0"/>
              <a:t>#Plot the data</a:t>
            </a:r>
          </a:p>
          <a:p>
            <a:pPr>
              <a:buNone/>
            </a:pPr>
            <a:r>
              <a:rPr lang="en-US" dirty="0" smtClean="0"/>
              <a:t>		       plot(</a:t>
            </a:r>
            <a:r>
              <a:rPr lang="en-US" dirty="0" err="1" smtClean="0"/>
              <a:t>mouse.data$weight,mouse.data$size</a:t>
            </a:r>
            <a:r>
              <a:rPr lang="en-US" dirty="0" smtClean="0"/>
              <a:t>)</a:t>
            </a:r>
          </a:p>
          <a:p>
            <a:endParaRPr lang="en-US" dirty="0" smtClean="0"/>
          </a:p>
          <a:p>
            <a:r>
              <a:rPr lang="en-US" b="1" dirty="0" smtClean="0"/>
              <a:t># Draw a linear Model</a:t>
            </a:r>
          </a:p>
          <a:p>
            <a:r>
              <a:rPr lang="en-US" b="1" dirty="0" smtClean="0"/>
              <a:t># y-Values(Mouse Size) = y-intercept + Slop * x-values (Mouse Weight)</a:t>
            </a:r>
          </a:p>
          <a:p>
            <a:r>
              <a:rPr lang="en-US" b="1" dirty="0" smtClean="0"/>
              <a:t>#Size = y-intercept +Slope* Weight</a:t>
            </a:r>
          </a:p>
          <a:p>
            <a:pPr>
              <a:buNone/>
            </a:pPr>
            <a:r>
              <a:rPr lang="en-US" dirty="0" smtClean="0"/>
              <a:t>		</a:t>
            </a:r>
          </a:p>
          <a:p>
            <a:pPr>
              <a:buNone/>
            </a:pPr>
            <a:r>
              <a:rPr lang="en-US" dirty="0" smtClean="0"/>
              <a:t>		       </a:t>
            </a:r>
            <a:r>
              <a:rPr lang="en-US" dirty="0" err="1" smtClean="0"/>
              <a:t>mouse.regression</a:t>
            </a:r>
            <a:r>
              <a:rPr lang="en-US" dirty="0" smtClean="0"/>
              <a:t>&lt;-lm(</a:t>
            </a:r>
            <a:r>
              <a:rPr lang="en-US" dirty="0" err="1" smtClean="0"/>
              <a:t>size~weight,data</a:t>
            </a:r>
            <a:r>
              <a:rPr lang="en-US" dirty="0" smtClean="0"/>
              <a:t>=</a:t>
            </a:r>
            <a:r>
              <a:rPr lang="en-US" dirty="0" err="1" smtClean="0"/>
              <a:t>mouse.data</a:t>
            </a:r>
            <a:r>
              <a:rPr lang="en-US" dirty="0" smtClean="0"/>
              <a:t>)</a:t>
            </a:r>
          </a:p>
          <a:p>
            <a:endParaRPr lang="en-US" dirty="0" smtClean="0"/>
          </a:p>
          <a:p>
            <a:endParaRPr lang="en-US" dirty="0" smtClean="0"/>
          </a:p>
          <a:p>
            <a:r>
              <a:rPr lang="en-US" b="1" dirty="0" smtClean="0"/>
              <a:t>#All kind of data is found in Summary function</a:t>
            </a:r>
          </a:p>
          <a:p>
            <a:r>
              <a:rPr lang="en-US" dirty="0" smtClean="0"/>
              <a:t>summary(</a:t>
            </a:r>
            <a:r>
              <a:rPr lang="en-US" dirty="0" err="1" smtClean="0"/>
              <a:t>mouse.regression</a:t>
            </a:r>
            <a:r>
              <a:rPr lang="en-US" dirty="0" smtClean="0"/>
              <a:t>)</a:t>
            </a:r>
          </a:p>
          <a:p>
            <a:endParaRPr lang="en-US" dirty="0" smtClean="0"/>
          </a:p>
          <a:p>
            <a:r>
              <a:rPr lang="en-US" b="1" dirty="0" smtClean="0"/>
              <a:t>#Add the regression Line</a:t>
            </a:r>
          </a:p>
          <a:p>
            <a:r>
              <a:rPr lang="en-US" dirty="0" err="1" smtClean="0"/>
              <a:t>abline</a:t>
            </a:r>
            <a:r>
              <a:rPr lang="en-US" dirty="0" smtClean="0"/>
              <a:t>(</a:t>
            </a:r>
            <a:r>
              <a:rPr lang="en-US" dirty="0" err="1" smtClean="0"/>
              <a:t>mouse.regression,col</a:t>
            </a:r>
            <a:r>
              <a:rPr lang="en-US" dirty="0" smtClean="0"/>
              <a:t>="blue")</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srcRect/>
          <a:stretch>
            <a:fillRect/>
          </a:stretch>
        </p:blipFill>
        <p:spPr bwMode="auto">
          <a:xfrm>
            <a:off x="152400" y="152400"/>
            <a:ext cx="6210300" cy="609600"/>
          </a:xfrm>
          <a:prstGeom prst="rect">
            <a:avLst/>
          </a:prstGeom>
          <a:noFill/>
          <a:ln w="9525">
            <a:solidFill>
              <a:schemeClr val="tx1"/>
            </a:solidFill>
            <a:miter lim="800000"/>
            <a:headEnd/>
            <a:tailEnd/>
          </a:ln>
          <a:effectLst/>
        </p:spPr>
      </p:pic>
      <p:pic>
        <p:nvPicPr>
          <p:cNvPr id="20484" name="Picture 4"/>
          <p:cNvPicPr>
            <a:picLocks noChangeAspect="1" noChangeArrowheads="1"/>
          </p:cNvPicPr>
          <p:nvPr/>
        </p:nvPicPr>
        <p:blipFill>
          <a:blip r:embed="rId3"/>
          <a:srcRect/>
          <a:stretch>
            <a:fillRect/>
          </a:stretch>
        </p:blipFill>
        <p:spPr bwMode="auto">
          <a:xfrm>
            <a:off x="6477000" y="152400"/>
            <a:ext cx="2362200" cy="609600"/>
          </a:xfrm>
          <a:prstGeom prst="rect">
            <a:avLst/>
          </a:prstGeom>
          <a:noFill/>
          <a:ln w="9525">
            <a:solidFill>
              <a:schemeClr val="tx1"/>
            </a:solidFill>
            <a:miter lim="800000"/>
            <a:headEnd/>
            <a:tailEnd/>
          </a:ln>
          <a:effectLst/>
        </p:spPr>
      </p:pic>
      <p:pic>
        <p:nvPicPr>
          <p:cNvPr id="20485" name="Picture 5"/>
          <p:cNvPicPr>
            <a:picLocks noChangeAspect="1" noChangeArrowheads="1"/>
          </p:cNvPicPr>
          <p:nvPr/>
        </p:nvPicPr>
        <p:blipFill>
          <a:blip r:embed="rId4"/>
          <a:srcRect/>
          <a:stretch>
            <a:fillRect/>
          </a:stretch>
        </p:blipFill>
        <p:spPr bwMode="auto">
          <a:xfrm>
            <a:off x="152400" y="1295400"/>
            <a:ext cx="6096000" cy="790575"/>
          </a:xfrm>
          <a:prstGeom prst="rect">
            <a:avLst/>
          </a:prstGeom>
          <a:noFill/>
          <a:ln w="9525">
            <a:solidFill>
              <a:schemeClr val="tx1"/>
            </a:solidFill>
            <a:miter lim="800000"/>
            <a:headEnd/>
            <a:tailEnd/>
          </a:ln>
          <a:effectLst/>
        </p:spPr>
      </p:pic>
      <p:pic>
        <p:nvPicPr>
          <p:cNvPr id="20486" name="Picture 6"/>
          <p:cNvPicPr>
            <a:picLocks noChangeAspect="1" noChangeArrowheads="1"/>
          </p:cNvPicPr>
          <p:nvPr/>
        </p:nvPicPr>
        <p:blipFill>
          <a:blip r:embed="rId5"/>
          <a:srcRect/>
          <a:stretch>
            <a:fillRect/>
          </a:stretch>
        </p:blipFill>
        <p:spPr bwMode="auto">
          <a:xfrm>
            <a:off x="6337157" y="990600"/>
            <a:ext cx="2654443" cy="1519238"/>
          </a:xfrm>
          <a:prstGeom prst="rect">
            <a:avLst/>
          </a:prstGeom>
          <a:noFill/>
          <a:ln w="9525">
            <a:solidFill>
              <a:schemeClr val="tx1"/>
            </a:solidFill>
            <a:miter lim="800000"/>
            <a:headEnd/>
            <a:tailEnd/>
          </a:ln>
          <a:effectLst/>
        </p:spPr>
      </p:pic>
      <p:sp>
        <p:nvSpPr>
          <p:cNvPr id="7" name="TextBox 6"/>
          <p:cNvSpPr txBox="1"/>
          <p:nvPr/>
        </p:nvSpPr>
        <p:spPr>
          <a:xfrm>
            <a:off x="152400" y="2590800"/>
            <a:ext cx="8839200" cy="646331"/>
          </a:xfrm>
          <a:prstGeom prst="rect">
            <a:avLst/>
          </a:prstGeom>
          <a:noFill/>
          <a:ln>
            <a:solidFill>
              <a:schemeClr val="tx1"/>
            </a:solidFill>
          </a:ln>
        </p:spPr>
        <p:txBody>
          <a:bodyPr wrap="square" rtlCol="0">
            <a:spAutoFit/>
          </a:bodyPr>
          <a:lstStyle/>
          <a:p>
            <a:r>
              <a:rPr lang="en-US" dirty="0" err="1" smtClean="0"/>
              <a:t>i.e</a:t>
            </a:r>
            <a:r>
              <a:rPr lang="en-US" dirty="0" smtClean="0"/>
              <a:t> you want the min value and the max value to be approximately same distance from 0.</a:t>
            </a:r>
          </a:p>
          <a:p>
            <a:r>
              <a:rPr lang="en-US" dirty="0" smtClean="0"/>
              <a:t>Same with 1Q and 3Q and its also nice to have median close to 0.</a:t>
            </a:r>
            <a:endParaRPr lang="en-US" dirty="0"/>
          </a:p>
        </p:txBody>
      </p:sp>
      <p:pic>
        <p:nvPicPr>
          <p:cNvPr id="20487" name="Picture 7"/>
          <p:cNvPicPr>
            <a:picLocks noChangeAspect="1" noChangeArrowheads="1"/>
          </p:cNvPicPr>
          <p:nvPr/>
        </p:nvPicPr>
        <p:blipFill>
          <a:blip r:embed="rId6"/>
          <a:srcRect/>
          <a:stretch>
            <a:fillRect/>
          </a:stretch>
        </p:blipFill>
        <p:spPr bwMode="auto">
          <a:xfrm>
            <a:off x="152400" y="3352800"/>
            <a:ext cx="8839200" cy="1752599"/>
          </a:xfrm>
          <a:prstGeom prst="rect">
            <a:avLst/>
          </a:prstGeom>
          <a:noFill/>
          <a:ln w="9525">
            <a:solidFill>
              <a:schemeClr val="tx1"/>
            </a:solidFill>
            <a:miter lim="800000"/>
            <a:headEnd/>
            <a:tailEnd/>
          </a:ln>
          <a:effectLst/>
        </p:spPr>
      </p:pic>
      <p:pic>
        <p:nvPicPr>
          <p:cNvPr id="20488" name="Picture 8"/>
          <p:cNvPicPr>
            <a:picLocks noChangeAspect="1" noChangeArrowheads="1"/>
          </p:cNvPicPr>
          <p:nvPr/>
        </p:nvPicPr>
        <p:blipFill>
          <a:blip r:embed="rId7"/>
          <a:srcRect/>
          <a:stretch>
            <a:fillRect/>
          </a:stretch>
        </p:blipFill>
        <p:spPr bwMode="auto">
          <a:xfrm>
            <a:off x="1676400" y="5181600"/>
            <a:ext cx="4953000" cy="1676400"/>
          </a:xfrm>
          <a:prstGeom prst="rect">
            <a:avLst/>
          </a:prstGeom>
          <a:noFill/>
          <a:ln w="9525">
            <a:solidFill>
              <a:schemeClr val="tx1"/>
            </a:solid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143000" y="0"/>
            <a:ext cx="6705600" cy="1828800"/>
          </a:xfrm>
          <a:prstGeom prst="rect">
            <a:avLst/>
          </a:prstGeom>
          <a:noFill/>
          <a:ln w="9525">
            <a:solidFill>
              <a:schemeClr val="tx1"/>
            </a:solid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76200" y="2514600"/>
            <a:ext cx="8915400" cy="1905000"/>
          </a:xfrm>
          <a:prstGeom prst="rect">
            <a:avLst/>
          </a:prstGeom>
          <a:noFill/>
          <a:ln w="9525">
            <a:solidFill>
              <a:schemeClr val="tx1"/>
            </a:solidFill>
            <a:miter lim="800000"/>
            <a:headEnd/>
            <a:tailEnd/>
          </a:ln>
          <a:effectLst/>
        </p:spPr>
      </p:pic>
      <p:sp>
        <p:nvSpPr>
          <p:cNvPr id="4" name="TextBox 3"/>
          <p:cNvSpPr txBox="1"/>
          <p:nvPr/>
        </p:nvSpPr>
        <p:spPr>
          <a:xfrm>
            <a:off x="152401" y="4953000"/>
            <a:ext cx="8991600" cy="646331"/>
          </a:xfrm>
          <a:prstGeom prst="rect">
            <a:avLst/>
          </a:prstGeom>
          <a:noFill/>
        </p:spPr>
        <p:txBody>
          <a:bodyPr wrap="square" rtlCol="0">
            <a:spAutoFit/>
          </a:bodyPr>
          <a:lstStyle/>
          <a:p>
            <a:r>
              <a:rPr lang="en-US" dirty="0" smtClean="0"/>
              <a:t>These P values tests whether the estimates for intercepts and slope are equal to 0 or not. If </a:t>
            </a:r>
            <a:r>
              <a:rPr lang="en-US" smtClean="0"/>
              <a:t>they are </a:t>
            </a:r>
            <a:r>
              <a:rPr lang="en-US" dirty="0" smtClean="0"/>
              <a:t>equal to 0 then it means it has no much use In the model.  </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52400" y="152399"/>
            <a:ext cx="8763000" cy="2743201"/>
          </a:xfrm>
          <a:prstGeom prst="rect">
            <a:avLst/>
          </a:prstGeom>
          <a:noFill/>
          <a:ln w="9525">
            <a:solidFill>
              <a:schemeClr val="tx1"/>
            </a:solidFill>
            <a:miter lim="800000"/>
            <a:headEnd/>
            <a:tailEnd/>
          </a:ln>
          <a:effectLst/>
        </p:spPr>
      </p:pic>
      <p:sp>
        <p:nvSpPr>
          <p:cNvPr id="3" name="TextBox 2"/>
          <p:cNvSpPr txBox="1"/>
          <p:nvPr/>
        </p:nvSpPr>
        <p:spPr>
          <a:xfrm>
            <a:off x="0" y="3200400"/>
            <a:ext cx="8194807" cy="1200329"/>
          </a:xfrm>
          <a:prstGeom prst="rect">
            <a:avLst/>
          </a:prstGeom>
          <a:noFill/>
        </p:spPr>
        <p:txBody>
          <a:bodyPr wrap="none" rtlCol="0">
            <a:spAutoFit/>
          </a:bodyPr>
          <a:lstStyle/>
          <a:p>
            <a:r>
              <a:rPr lang="en-US" dirty="0" smtClean="0"/>
              <a:t>Generally we are not interested in the intercept, so doesn’t matter what its p value is.</a:t>
            </a:r>
          </a:p>
          <a:p>
            <a:r>
              <a:rPr lang="en-US" dirty="0" smtClean="0"/>
              <a:t> However we want to know the p-value for weight to be less than 0.05.</a:t>
            </a:r>
          </a:p>
          <a:p>
            <a:endParaRPr lang="en-US" dirty="0" smtClean="0"/>
          </a:p>
          <a:p>
            <a:r>
              <a:rPr lang="en-US" dirty="0" smtClean="0"/>
              <a:t>That is we want it to be statistically significant. </a:t>
            </a:r>
            <a:endParaRPr lang="en-US" dirty="0"/>
          </a:p>
        </p:txBody>
      </p:sp>
      <p:pic>
        <p:nvPicPr>
          <p:cNvPr id="22531" name="Picture 3"/>
          <p:cNvPicPr>
            <a:picLocks noChangeAspect="1" noChangeArrowheads="1"/>
          </p:cNvPicPr>
          <p:nvPr/>
        </p:nvPicPr>
        <p:blipFill>
          <a:blip r:embed="rId3"/>
          <a:srcRect/>
          <a:stretch>
            <a:fillRect/>
          </a:stretch>
        </p:blipFill>
        <p:spPr bwMode="auto">
          <a:xfrm>
            <a:off x="152400" y="4572000"/>
            <a:ext cx="8839200" cy="2009775"/>
          </a:xfrm>
          <a:prstGeom prst="rect">
            <a:avLst/>
          </a:prstGeom>
          <a:noFill/>
          <a:ln w="9525">
            <a:solidFill>
              <a:schemeClr val="tx1"/>
            </a:solid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0"/>
            <a:ext cx="9144000" cy="2733675"/>
          </a:xfrm>
          <a:prstGeom prst="rect">
            <a:avLst/>
          </a:prstGeom>
          <a:noFill/>
          <a:ln w="9525">
            <a:solidFill>
              <a:schemeClr val="tx1"/>
            </a:solid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0" y="3048000"/>
            <a:ext cx="9144000" cy="1285875"/>
          </a:xfrm>
          <a:prstGeom prst="rect">
            <a:avLst/>
          </a:prstGeom>
          <a:noFill/>
          <a:ln w="9525">
            <a:solidFill>
              <a:schemeClr val="tx1"/>
            </a:solidFill>
            <a:miter lim="800000"/>
            <a:headEnd/>
            <a:tailEnd/>
          </a:ln>
          <a:effectLst/>
        </p:spPr>
      </p:pic>
      <p:pic>
        <p:nvPicPr>
          <p:cNvPr id="23557" name="Picture 5"/>
          <p:cNvPicPr>
            <a:picLocks noChangeAspect="1" noChangeArrowheads="1"/>
          </p:cNvPicPr>
          <p:nvPr/>
        </p:nvPicPr>
        <p:blipFill>
          <a:blip r:embed="rId4"/>
          <a:srcRect/>
          <a:stretch>
            <a:fillRect/>
          </a:stretch>
        </p:blipFill>
        <p:spPr bwMode="auto">
          <a:xfrm>
            <a:off x="152400" y="4800600"/>
            <a:ext cx="8839200" cy="1524000"/>
          </a:xfrm>
          <a:prstGeom prst="rect">
            <a:avLst/>
          </a:prstGeom>
          <a:noFill/>
          <a:ln w="9525">
            <a:solidFill>
              <a:schemeClr val="tx1"/>
            </a:solid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So, if we wanted to see who preformed better on an exam where </a:t>
            </a:r>
            <a:r>
              <a:rPr lang="en-US" sz="2400" dirty="0" err="1" smtClean="0"/>
              <a:t>kiran's</a:t>
            </a:r>
            <a:r>
              <a:rPr lang="en-US" sz="2400" dirty="0" smtClean="0"/>
              <a:t> exam was actually out of 100 and </a:t>
            </a:r>
            <a:r>
              <a:rPr lang="en-US" sz="2400" dirty="0" err="1" smtClean="0"/>
              <a:t>Nikitha's</a:t>
            </a:r>
            <a:r>
              <a:rPr lang="en-US" sz="2400" dirty="0" smtClean="0"/>
              <a:t> exam was out of 75 points, we could </a:t>
            </a:r>
            <a:r>
              <a:rPr lang="en-US" sz="2400" b="1" dirty="0" smtClean="0"/>
              <a:t>STILL</a:t>
            </a:r>
            <a:r>
              <a:rPr lang="en-US" sz="2400" dirty="0" smtClean="0"/>
              <a:t> do it.</a:t>
            </a:r>
          </a:p>
          <a:p>
            <a:pPr algn="just"/>
            <a:endParaRPr lang="en-US" sz="2400" dirty="0" smtClean="0"/>
          </a:p>
          <a:p>
            <a:pPr algn="just"/>
            <a:r>
              <a:rPr lang="en-US" sz="2400" dirty="0" smtClean="0"/>
              <a:t>We simply convert to z-scores first.</a:t>
            </a:r>
          </a:p>
          <a:p>
            <a:pPr algn="just"/>
            <a:endParaRPr lang="en-US" sz="2400" dirty="0" smtClean="0"/>
          </a:p>
          <a:p>
            <a:pPr algn="just"/>
            <a:r>
              <a:rPr lang="en-US" sz="2400" dirty="0" smtClean="0"/>
              <a:t>So, to answer our question of who did better on the exam, and get the added bonus of finding the percent of distribution that reflects that performance, we can use z-scores.</a:t>
            </a:r>
          </a:p>
          <a:p>
            <a:pPr algn="just"/>
            <a:endParaRPr lang="en-US" sz="24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304800" y="381000"/>
            <a:ext cx="8153400" cy="1514475"/>
          </a:xfrm>
          <a:prstGeom prst="rect">
            <a:avLst/>
          </a:prstGeom>
          <a:noFill/>
          <a:ln w="9525">
            <a:solidFill>
              <a:schemeClr val="tx1"/>
            </a:solid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1371600" y="2514600"/>
            <a:ext cx="6143625" cy="981075"/>
          </a:xfrm>
          <a:prstGeom prst="rect">
            <a:avLst/>
          </a:prstGeom>
          <a:noFill/>
          <a:ln w="9525">
            <a:solidFill>
              <a:schemeClr val="tx1"/>
            </a:solidFill>
            <a:miter lim="800000"/>
            <a:headEnd/>
            <a:tailEnd/>
          </a:ln>
          <a:effectLst/>
        </p:spPr>
      </p:pic>
      <p:pic>
        <p:nvPicPr>
          <p:cNvPr id="24580" name="Picture 4"/>
          <p:cNvPicPr>
            <a:picLocks noChangeAspect="1" noChangeArrowheads="1"/>
          </p:cNvPicPr>
          <p:nvPr/>
        </p:nvPicPr>
        <p:blipFill>
          <a:blip r:embed="rId4"/>
          <a:srcRect/>
          <a:stretch>
            <a:fillRect/>
          </a:stretch>
        </p:blipFill>
        <p:spPr bwMode="auto">
          <a:xfrm>
            <a:off x="1447800" y="4114800"/>
            <a:ext cx="6105525" cy="590550"/>
          </a:xfrm>
          <a:prstGeom prst="rect">
            <a:avLst/>
          </a:prstGeom>
          <a:noFill/>
          <a:ln w="9525">
            <a:solidFill>
              <a:schemeClr val="tx1"/>
            </a:solidFill>
            <a:miter lim="800000"/>
            <a:headEnd/>
            <a:tailEnd/>
          </a:ln>
          <a:effectLst/>
        </p:spPr>
      </p:pic>
      <p:pic>
        <p:nvPicPr>
          <p:cNvPr id="24581" name="Picture 5"/>
          <p:cNvPicPr>
            <a:picLocks noChangeAspect="1" noChangeArrowheads="1"/>
          </p:cNvPicPr>
          <p:nvPr/>
        </p:nvPicPr>
        <p:blipFill>
          <a:blip r:embed="rId5"/>
          <a:srcRect/>
          <a:stretch>
            <a:fillRect/>
          </a:stretch>
        </p:blipFill>
        <p:spPr bwMode="auto">
          <a:xfrm>
            <a:off x="228600" y="5105400"/>
            <a:ext cx="8667750" cy="1504950"/>
          </a:xfrm>
          <a:prstGeom prst="rect">
            <a:avLst/>
          </a:prstGeom>
          <a:noFill/>
          <a:ln w="9525">
            <a:solidFill>
              <a:schemeClr val="tx1"/>
            </a:solid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0" y="0"/>
            <a:ext cx="9144000" cy="3199526"/>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1" y="3657600"/>
            <a:ext cx="9144001" cy="32004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 y="1"/>
            <a:ext cx="4419600" cy="3305538"/>
          </a:xfrm>
          <a:prstGeom prst="rect">
            <a:avLst/>
          </a:prstGeom>
          <a:noFill/>
          <a:ln w="9525">
            <a:solidFill>
              <a:schemeClr val="tx1"/>
            </a:solid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4419600" y="0"/>
            <a:ext cx="4724400" cy="3276600"/>
          </a:xfrm>
          <a:prstGeom prst="rect">
            <a:avLst/>
          </a:prstGeom>
          <a:noFill/>
          <a:ln w="9525">
            <a:solidFill>
              <a:schemeClr val="tx1"/>
            </a:solidFill>
            <a:miter lim="800000"/>
            <a:headEnd/>
            <a:tailEnd/>
          </a:ln>
          <a:effectLst/>
        </p:spPr>
      </p:pic>
      <p:pic>
        <p:nvPicPr>
          <p:cNvPr id="26628" name="Picture 4"/>
          <p:cNvPicPr>
            <a:picLocks noChangeAspect="1" noChangeArrowheads="1"/>
          </p:cNvPicPr>
          <p:nvPr/>
        </p:nvPicPr>
        <p:blipFill>
          <a:blip r:embed="rId4"/>
          <a:srcRect/>
          <a:stretch>
            <a:fillRect/>
          </a:stretch>
        </p:blipFill>
        <p:spPr bwMode="auto">
          <a:xfrm>
            <a:off x="3505200" y="3276600"/>
            <a:ext cx="1905000" cy="3429000"/>
          </a:xfrm>
          <a:prstGeom prst="rect">
            <a:avLst/>
          </a:prstGeom>
          <a:noFill/>
          <a:ln w="9525">
            <a:solidFill>
              <a:schemeClr val="tx1"/>
            </a:solidFill>
            <a:miter lim="800000"/>
            <a:headEnd/>
            <a:tailEnd/>
          </a:ln>
          <a:effectLst/>
        </p:spPr>
      </p:pic>
      <p:pic>
        <p:nvPicPr>
          <p:cNvPr id="26629" name="Picture 5"/>
          <p:cNvPicPr>
            <a:picLocks noChangeAspect="1" noChangeArrowheads="1"/>
          </p:cNvPicPr>
          <p:nvPr/>
        </p:nvPicPr>
        <p:blipFill>
          <a:blip r:embed="rId5"/>
          <a:srcRect/>
          <a:stretch>
            <a:fillRect/>
          </a:stretch>
        </p:blipFill>
        <p:spPr bwMode="auto">
          <a:xfrm>
            <a:off x="6477000" y="3449542"/>
            <a:ext cx="1981200" cy="3027458"/>
          </a:xfrm>
          <a:prstGeom prst="rect">
            <a:avLst/>
          </a:prstGeom>
          <a:noFill/>
          <a:ln w="9525">
            <a:solidFill>
              <a:schemeClr val="tx1"/>
            </a:solid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905000" y="76200"/>
            <a:ext cx="5071352" cy="3188917"/>
          </a:xfrm>
          <a:prstGeom prst="rect">
            <a:avLst/>
          </a:prstGeom>
          <a:noFill/>
          <a:ln w="9525">
            <a:solidFill>
              <a:schemeClr val="tx1"/>
            </a:solid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76200" y="3352800"/>
            <a:ext cx="4495800" cy="3352800"/>
          </a:xfrm>
          <a:prstGeom prst="rect">
            <a:avLst/>
          </a:prstGeom>
          <a:noFill/>
          <a:ln w="9525">
            <a:solidFill>
              <a:schemeClr val="tx1"/>
            </a:solid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4724400" y="3352799"/>
            <a:ext cx="4267200" cy="3352801"/>
          </a:xfrm>
          <a:prstGeom prst="rect">
            <a:avLst/>
          </a:prstGeom>
          <a:noFill/>
          <a:ln w="9525">
            <a:solidFill>
              <a:schemeClr val="tx1"/>
            </a:solid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3962400" y="0"/>
            <a:ext cx="2476328" cy="2895600"/>
          </a:xfrm>
          <a:prstGeom prst="rect">
            <a:avLst/>
          </a:prstGeom>
          <a:noFill/>
          <a:ln w="9525">
            <a:solidFill>
              <a:schemeClr val="tx1"/>
            </a:solid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0" y="3048001"/>
            <a:ext cx="4419600" cy="3810000"/>
          </a:xfrm>
          <a:prstGeom prst="rect">
            <a:avLst/>
          </a:prstGeom>
          <a:noFill/>
          <a:ln w="9525">
            <a:solidFill>
              <a:schemeClr val="tx1"/>
            </a:solid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4495799" y="3048000"/>
            <a:ext cx="4621473" cy="3810000"/>
          </a:xfrm>
          <a:prstGeom prst="rect">
            <a:avLst/>
          </a:prstGeom>
          <a:noFill/>
          <a:ln w="9525">
            <a:solidFill>
              <a:schemeClr val="tx1"/>
            </a:solid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3200400" y="0"/>
            <a:ext cx="2386948" cy="268605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152400" y="2819400"/>
            <a:ext cx="8839200" cy="38862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0" y="1524000"/>
            <a:ext cx="9144000" cy="3429000"/>
          </a:xfrm>
          <a:prstGeom prst="rect">
            <a:avLst/>
          </a:prstGeom>
          <a:noFill/>
          <a:ln w="9525">
            <a:solidFill>
              <a:schemeClr val="tx1"/>
            </a:solid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0" y="0"/>
            <a:ext cx="4495800" cy="3429000"/>
          </a:xfrm>
          <a:prstGeom prst="rect">
            <a:avLst/>
          </a:prstGeom>
          <a:noFill/>
          <a:ln w="9525">
            <a:solidFill>
              <a:schemeClr val="tx1"/>
            </a:solid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3505199" y="3581400"/>
            <a:ext cx="5604973" cy="3276600"/>
          </a:xfrm>
          <a:prstGeom prst="rect">
            <a:avLst/>
          </a:prstGeom>
          <a:noFill/>
          <a:ln w="9525">
            <a:solidFill>
              <a:schemeClr val="tx1"/>
            </a:solid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1" y="0"/>
            <a:ext cx="4343400" cy="2514600"/>
          </a:xfrm>
          <a:prstGeom prst="rect">
            <a:avLst/>
          </a:prstGeom>
          <a:noFill/>
          <a:ln w="9525">
            <a:solidFill>
              <a:schemeClr val="tx1"/>
            </a:solidFill>
            <a:miter lim="800000"/>
            <a:headEnd/>
            <a:tailEnd/>
          </a:ln>
          <a:effectLst/>
        </p:spPr>
      </p:pic>
      <p:sp>
        <p:nvSpPr>
          <p:cNvPr id="3" name="TextBox 2"/>
          <p:cNvSpPr txBox="1"/>
          <p:nvPr/>
        </p:nvSpPr>
        <p:spPr>
          <a:xfrm>
            <a:off x="0" y="2895600"/>
            <a:ext cx="4495800" cy="584775"/>
          </a:xfrm>
          <a:prstGeom prst="rect">
            <a:avLst/>
          </a:prstGeom>
          <a:noFill/>
          <a:ln>
            <a:solidFill>
              <a:schemeClr val="tx1"/>
            </a:solidFill>
          </a:ln>
        </p:spPr>
        <p:txBody>
          <a:bodyPr wrap="square" rtlCol="0">
            <a:spAutoFit/>
          </a:bodyPr>
          <a:lstStyle/>
          <a:p>
            <a:r>
              <a:rPr lang="en-US" sz="1600" dirty="0" smtClean="0"/>
              <a:t>Plug in Sum of Square around the  Simple regression </a:t>
            </a:r>
          </a:p>
          <a:p>
            <a:r>
              <a:rPr lang="en-US" sz="1600" dirty="0" smtClean="0"/>
              <a:t>instead of mean.</a:t>
            </a:r>
            <a:endParaRPr lang="en-US" sz="1600" dirty="0"/>
          </a:p>
        </p:txBody>
      </p:sp>
      <p:pic>
        <p:nvPicPr>
          <p:cNvPr id="32771" name="Picture 3"/>
          <p:cNvPicPr>
            <a:picLocks noChangeAspect="1" noChangeArrowheads="1"/>
          </p:cNvPicPr>
          <p:nvPr/>
        </p:nvPicPr>
        <p:blipFill>
          <a:blip r:embed="rId3"/>
          <a:srcRect/>
          <a:stretch>
            <a:fillRect/>
          </a:stretch>
        </p:blipFill>
        <p:spPr bwMode="auto">
          <a:xfrm>
            <a:off x="4419600" y="0"/>
            <a:ext cx="4645288" cy="2514600"/>
          </a:xfrm>
          <a:prstGeom prst="rect">
            <a:avLst/>
          </a:prstGeom>
          <a:noFill/>
          <a:ln w="9525">
            <a:solidFill>
              <a:schemeClr val="tx1"/>
            </a:solidFill>
            <a:miter lim="800000"/>
            <a:headEnd/>
            <a:tailEnd/>
          </a:ln>
          <a:effectLst/>
        </p:spPr>
      </p:pic>
      <p:sp>
        <p:nvSpPr>
          <p:cNvPr id="5" name="TextBox 4"/>
          <p:cNvSpPr txBox="1"/>
          <p:nvPr/>
        </p:nvSpPr>
        <p:spPr>
          <a:xfrm>
            <a:off x="4724400" y="2895600"/>
            <a:ext cx="4267200" cy="584775"/>
          </a:xfrm>
          <a:prstGeom prst="rect">
            <a:avLst/>
          </a:prstGeom>
          <a:noFill/>
          <a:ln>
            <a:solidFill>
              <a:schemeClr val="tx1"/>
            </a:solidFill>
          </a:ln>
        </p:spPr>
        <p:txBody>
          <a:bodyPr wrap="square" rtlCol="0">
            <a:spAutoFit/>
          </a:bodyPr>
          <a:lstStyle/>
          <a:p>
            <a:r>
              <a:rPr lang="en-US" sz="1600" dirty="0" smtClean="0"/>
              <a:t>Plug in </a:t>
            </a:r>
            <a:r>
              <a:rPr lang="en-US" sz="1600" dirty="0" err="1" smtClean="0"/>
              <a:t>Psimple</a:t>
            </a:r>
            <a:r>
              <a:rPr lang="en-US" sz="1600" dirty="0" smtClean="0"/>
              <a:t> instead of </a:t>
            </a:r>
            <a:r>
              <a:rPr lang="en-US" sz="1600" dirty="0" err="1" smtClean="0"/>
              <a:t>Pmean</a:t>
            </a:r>
            <a:r>
              <a:rPr lang="en-US" sz="1600" dirty="0" smtClean="0"/>
              <a:t>. </a:t>
            </a:r>
            <a:r>
              <a:rPr lang="en-US" sz="1600" dirty="0" err="1" smtClean="0"/>
              <a:t>i.e</a:t>
            </a:r>
            <a:r>
              <a:rPr lang="en-US" sz="1600" dirty="0" smtClean="0"/>
              <a:t> the number of parameters in the Simple regression.</a:t>
            </a:r>
            <a:endParaRPr lang="en-US" sz="1600" dirty="0"/>
          </a:p>
        </p:txBody>
      </p:sp>
      <p:pic>
        <p:nvPicPr>
          <p:cNvPr id="32772" name="Picture 4"/>
          <p:cNvPicPr>
            <a:picLocks noChangeAspect="1" noChangeArrowheads="1"/>
          </p:cNvPicPr>
          <p:nvPr/>
        </p:nvPicPr>
        <p:blipFill>
          <a:blip r:embed="rId4"/>
          <a:srcRect/>
          <a:stretch>
            <a:fillRect/>
          </a:stretch>
        </p:blipFill>
        <p:spPr bwMode="auto">
          <a:xfrm>
            <a:off x="0" y="3733800"/>
            <a:ext cx="4648200" cy="3124200"/>
          </a:xfrm>
          <a:prstGeom prst="rect">
            <a:avLst/>
          </a:prstGeom>
          <a:noFill/>
          <a:ln w="9525">
            <a:solidFill>
              <a:schemeClr val="tx1"/>
            </a:solidFill>
            <a:miter lim="800000"/>
            <a:headEnd/>
            <a:tailEnd/>
          </a:ln>
          <a:effectLst/>
        </p:spPr>
      </p:pic>
      <p:pic>
        <p:nvPicPr>
          <p:cNvPr id="32773" name="Picture 5"/>
          <p:cNvPicPr>
            <a:picLocks noChangeAspect="1" noChangeArrowheads="1"/>
          </p:cNvPicPr>
          <p:nvPr/>
        </p:nvPicPr>
        <p:blipFill>
          <a:blip r:embed="rId5"/>
          <a:srcRect/>
          <a:stretch>
            <a:fillRect/>
          </a:stretch>
        </p:blipFill>
        <p:spPr bwMode="auto">
          <a:xfrm>
            <a:off x="4800600" y="3733800"/>
            <a:ext cx="4343400" cy="3124199"/>
          </a:xfrm>
          <a:prstGeom prst="rect">
            <a:avLst/>
          </a:prstGeom>
          <a:noFill/>
          <a:ln w="9525">
            <a:solidFill>
              <a:schemeClr val="tx1"/>
            </a:solid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76200" y="171450"/>
            <a:ext cx="8915400" cy="6534150"/>
          </a:xfrm>
          <a:prstGeom prst="rect">
            <a:avLst/>
          </a:prstGeom>
          <a:noFill/>
          <a:ln w="9525">
            <a:solidFill>
              <a:schemeClr val="tx1"/>
            </a:solid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Another way to describe the amount of spread in a variable </a:t>
            </a:r>
            <a:r>
              <a:rPr lang="en-US" sz="2400" b="1" dirty="0" smtClean="0"/>
              <a:t>is to report the five-number summary, which </a:t>
            </a:r>
            <a:r>
              <a:rPr lang="en-US" sz="2400" dirty="0" smtClean="0"/>
              <a:t>consists of the minimum, the maximum, the median or halfway point, and then also the first and third quartiles, which are what you use to calculate the </a:t>
            </a:r>
            <a:r>
              <a:rPr lang="en-US" sz="2400" dirty="0" err="1" smtClean="0"/>
              <a:t>interquartile</a:t>
            </a:r>
            <a:r>
              <a:rPr lang="en-US" sz="2400" dirty="0" smtClean="0"/>
              <a:t> range, which is sometimes reported as a measure of spread.</a:t>
            </a:r>
          </a:p>
          <a:p>
            <a:pPr algn="just"/>
            <a:endParaRPr lang="en-US" sz="2400" dirty="0"/>
          </a:p>
        </p:txBody>
      </p:sp>
      <p:pic>
        <p:nvPicPr>
          <p:cNvPr id="4" name="Picture 3"/>
          <p:cNvPicPr>
            <a:picLocks noChangeAspect="1" noChangeArrowheads="1"/>
          </p:cNvPicPr>
          <p:nvPr/>
        </p:nvPicPr>
        <p:blipFill>
          <a:blip r:embed="rId2"/>
          <a:srcRect/>
          <a:stretch>
            <a:fillRect/>
          </a:stretch>
        </p:blipFill>
        <p:spPr bwMode="auto">
          <a:xfrm>
            <a:off x="1981200" y="2209800"/>
            <a:ext cx="5791200" cy="44196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55000" lnSpcReduction="20000"/>
          </a:bodyPr>
          <a:lstStyle/>
          <a:p>
            <a:r>
              <a:rPr lang="en-US" b="1" dirty="0" smtClean="0"/>
              <a:t>#Mouse Weight to Size</a:t>
            </a:r>
          </a:p>
          <a:p>
            <a:pPr>
              <a:buNone/>
            </a:pPr>
            <a:r>
              <a:rPr lang="en-US" dirty="0" smtClean="0"/>
              <a:t>		</a:t>
            </a:r>
            <a:r>
              <a:rPr lang="en-US" dirty="0" err="1" smtClean="0"/>
              <a:t>mouse.tail.data</a:t>
            </a:r>
            <a:r>
              <a:rPr lang="en-US" dirty="0" smtClean="0"/>
              <a:t>&lt;-</a:t>
            </a:r>
            <a:r>
              <a:rPr lang="en-US" dirty="0" err="1" smtClean="0"/>
              <a:t>data.frame</a:t>
            </a:r>
            <a:r>
              <a:rPr lang="en-US" dirty="0" smtClean="0"/>
              <a:t>(weight=c(0.9,1.8,2.4,3.5,3.9,4.4,5.1,5.6,6.3),</a:t>
            </a:r>
          </a:p>
          <a:p>
            <a:pPr>
              <a:buNone/>
            </a:pPr>
            <a:r>
              <a:rPr lang="en-US" dirty="0" smtClean="0"/>
              <a:t>	           	                                   size=c(1.4,2.6,1.0,3.7,5.5,3.2,3.0,4.9,6.3),</a:t>
            </a:r>
          </a:p>
          <a:p>
            <a:pPr>
              <a:buNone/>
            </a:pPr>
            <a:r>
              <a:rPr lang="en-US" dirty="0" smtClean="0"/>
              <a:t>	                       			tail=c(0.7,1.3,0.7,2.0,3.6,3.0,2.9,3.9,4.0))</a:t>
            </a:r>
          </a:p>
          <a:p>
            <a:endParaRPr lang="en-US" dirty="0" smtClean="0"/>
          </a:p>
          <a:p>
            <a:r>
              <a:rPr lang="en-US" b="1" dirty="0" smtClean="0"/>
              <a:t>#Display the data</a:t>
            </a:r>
          </a:p>
          <a:p>
            <a:pPr>
              <a:buNone/>
            </a:pPr>
            <a:r>
              <a:rPr lang="en-US" dirty="0" smtClean="0"/>
              <a:t>		</a:t>
            </a:r>
            <a:r>
              <a:rPr lang="en-US" dirty="0" err="1" smtClean="0"/>
              <a:t>mouse.tail.data</a:t>
            </a:r>
            <a:endParaRPr lang="en-US" dirty="0" smtClean="0"/>
          </a:p>
          <a:p>
            <a:endParaRPr lang="en-US" dirty="0" smtClean="0"/>
          </a:p>
          <a:p>
            <a:r>
              <a:rPr lang="en-US" b="1" dirty="0" smtClean="0"/>
              <a:t>#If we </a:t>
            </a:r>
            <a:r>
              <a:rPr lang="en-US" b="1" dirty="0" err="1" smtClean="0"/>
              <a:t>dont</a:t>
            </a:r>
            <a:r>
              <a:rPr lang="en-US" b="1" dirty="0" smtClean="0"/>
              <a:t> specify the X-axis and y-axis in Plot function, all the data columns will be </a:t>
            </a:r>
          </a:p>
          <a:p>
            <a:r>
              <a:rPr lang="en-US" b="1" dirty="0" smtClean="0"/>
              <a:t>#Plotted against each other.</a:t>
            </a:r>
          </a:p>
          <a:p>
            <a:pPr>
              <a:buNone/>
            </a:pPr>
            <a:r>
              <a:rPr lang="en-US" dirty="0" smtClean="0"/>
              <a:t>		plot(</a:t>
            </a:r>
            <a:r>
              <a:rPr lang="en-US" dirty="0" err="1" smtClean="0"/>
              <a:t>mouse.tail.data</a:t>
            </a:r>
            <a:r>
              <a:rPr lang="en-US" dirty="0" smtClean="0"/>
              <a:t>)</a:t>
            </a:r>
          </a:p>
          <a:p>
            <a:endParaRPr lang="en-US" dirty="0" smtClean="0"/>
          </a:p>
          <a:p>
            <a:pPr algn="just"/>
            <a:r>
              <a:rPr lang="en-US" b="1" dirty="0" smtClean="0"/>
              <a:t>#By plotting u can say that weight and tail are reasonable predictors for Size.</a:t>
            </a:r>
          </a:p>
          <a:p>
            <a:pPr algn="just">
              <a:buNone/>
            </a:pPr>
            <a:r>
              <a:rPr lang="en-US" b="1" dirty="0" smtClean="0"/>
              <a:t>	#So weight and tail are co-</a:t>
            </a:r>
            <a:r>
              <a:rPr lang="en-US" b="1" dirty="0" err="1" smtClean="0"/>
              <a:t>related.i.e</a:t>
            </a:r>
            <a:r>
              <a:rPr lang="en-US" b="1" dirty="0" smtClean="0"/>
              <a:t> they provide similar </a:t>
            </a:r>
            <a:r>
              <a:rPr lang="en-US" b="1" dirty="0" err="1" smtClean="0"/>
              <a:t>inofrmation</a:t>
            </a:r>
            <a:r>
              <a:rPr lang="en-US" b="1" dirty="0" smtClean="0"/>
              <a:t> and we </a:t>
            </a:r>
            <a:r>
              <a:rPr lang="en-US" b="1" dirty="0" err="1" smtClean="0"/>
              <a:t>dont</a:t>
            </a:r>
            <a:r>
              <a:rPr lang="en-US" b="1" dirty="0" smtClean="0"/>
              <a:t> need </a:t>
            </a:r>
          </a:p>
          <a:p>
            <a:pPr algn="just">
              <a:buNone/>
            </a:pPr>
            <a:r>
              <a:rPr lang="en-US" b="1" dirty="0" smtClean="0"/>
              <a:t>	#both of them in our model. </a:t>
            </a:r>
          </a:p>
          <a:p>
            <a:endParaRPr lang="en-US" dirty="0" smtClean="0"/>
          </a:p>
          <a:p>
            <a:pPr>
              <a:buNone/>
            </a:pPr>
            <a:r>
              <a:rPr lang="en-US" dirty="0" smtClean="0"/>
              <a:t>		</a:t>
            </a:r>
            <a:r>
              <a:rPr lang="en-US" dirty="0" err="1" smtClean="0"/>
              <a:t>multiple.regression</a:t>
            </a:r>
            <a:r>
              <a:rPr lang="en-US" dirty="0" smtClean="0"/>
              <a:t>&lt;- lm(</a:t>
            </a:r>
            <a:r>
              <a:rPr lang="en-US" dirty="0" err="1" smtClean="0"/>
              <a:t>size~weight+tail,data</a:t>
            </a:r>
            <a:r>
              <a:rPr lang="en-US" dirty="0" smtClean="0"/>
              <a:t> = </a:t>
            </a:r>
            <a:r>
              <a:rPr lang="en-US" dirty="0" err="1" smtClean="0"/>
              <a:t>mouse.tail.data</a:t>
            </a:r>
            <a:r>
              <a:rPr lang="en-US" dirty="0" smtClean="0"/>
              <a:t>)</a:t>
            </a:r>
          </a:p>
          <a:p>
            <a:endParaRPr lang="en-US" dirty="0" smtClean="0"/>
          </a:p>
          <a:p>
            <a:r>
              <a:rPr lang="en-US" b="1" dirty="0" smtClean="0"/>
              <a:t>#</a:t>
            </a:r>
            <a:r>
              <a:rPr lang="en-US" b="1" dirty="0" err="1" smtClean="0"/>
              <a:t>Laydown</a:t>
            </a:r>
            <a:r>
              <a:rPr lang="en-US" b="1" dirty="0" smtClean="0"/>
              <a:t> the summary of results</a:t>
            </a:r>
          </a:p>
          <a:p>
            <a:pPr>
              <a:buNone/>
            </a:pPr>
            <a:r>
              <a:rPr lang="en-US" dirty="0" smtClean="0"/>
              <a:t>		summary(</a:t>
            </a:r>
            <a:r>
              <a:rPr lang="en-US" dirty="0" err="1" smtClean="0"/>
              <a:t>multiple.regression</a:t>
            </a:r>
            <a:r>
              <a:rPr lang="en-US" dirty="0" smtClean="0"/>
              <a:t>)</a:t>
            </a:r>
          </a:p>
          <a:p>
            <a:endParaRPr lang="en-US" dirty="0" smtClean="0"/>
          </a:p>
          <a:p>
            <a:r>
              <a:rPr lang="en-US" dirty="0" smtClean="0"/>
              <a:t>#As we are doing multiple regression we are more interested in Adjusted R2 Value.</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152400" y="152400"/>
            <a:ext cx="4648200" cy="3505200"/>
          </a:xfrm>
          <a:prstGeom prst="rect">
            <a:avLst/>
          </a:prstGeom>
          <a:noFill/>
          <a:ln w="9525">
            <a:solidFill>
              <a:schemeClr val="tx1"/>
            </a:solidFill>
            <a:miter lim="800000"/>
            <a:headEnd/>
            <a:tailEnd/>
          </a:ln>
          <a:effectLst/>
        </p:spPr>
      </p:pic>
      <p:pic>
        <p:nvPicPr>
          <p:cNvPr id="34819" name="Picture 3"/>
          <p:cNvPicPr>
            <a:picLocks noChangeAspect="1" noChangeArrowheads="1"/>
          </p:cNvPicPr>
          <p:nvPr/>
        </p:nvPicPr>
        <p:blipFill>
          <a:blip r:embed="rId3"/>
          <a:srcRect/>
          <a:stretch>
            <a:fillRect/>
          </a:stretch>
        </p:blipFill>
        <p:spPr bwMode="auto">
          <a:xfrm>
            <a:off x="4876800" y="152400"/>
            <a:ext cx="4154852" cy="3505200"/>
          </a:xfrm>
          <a:prstGeom prst="rect">
            <a:avLst/>
          </a:prstGeom>
          <a:noFill/>
          <a:ln w="9525">
            <a:solidFill>
              <a:schemeClr val="tx1"/>
            </a:solidFill>
            <a:miter lim="800000"/>
            <a:headEnd/>
            <a:tailEnd/>
          </a:ln>
          <a:effectLst/>
        </p:spPr>
      </p:pic>
      <p:pic>
        <p:nvPicPr>
          <p:cNvPr id="34820" name="Picture 4"/>
          <p:cNvPicPr>
            <a:picLocks noChangeAspect="1" noChangeArrowheads="1"/>
          </p:cNvPicPr>
          <p:nvPr/>
        </p:nvPicPr>
        <p:blipFill>
          <a:blip r:embed="rId4"/>
          <a:srcRect/>
          <a:stretch>
            <a:fillRect/>
          </a:stretch>
        </p:blipFill>
        <p:spPr bwMode="auto">
          <a:xfrm>
            <a:off x="1143000" y="3879308"/>
            <a:ext cx="6934200" cy="2978692"/>
          </a:xfrm>
          <a:prstGeom prst="rect">
            <a:avLst/>
          </a:prstGeom>
          <a:noFill/>
          <a:ln w="9525">
            <a:solidFill>
              <a:schemeClr val="tx1"/>
            </a:solid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0" y="0"/>
            <a:ext cx="5029200" cy="2768722"/>
          </a:xfrm>
          <a:prstGeom prst="rect">
            <a:avLst/>
          </a:prstGeom>
          <a:noFill/>
          <a:ln w="9525">
            <a:solidFill>
              <a:schemeClr val="tx1"/>
            </a:solid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2438400" y="3048000"/>
            <a:ext cx="6508750" cy="3587750"/>
          </a:xfrm>
          <a:prstGeom prst="rect">
            <a:avLst/>
          </a:prstGeom>
          <a:noFill/>
          <a:ln w="9525">
            <a:solidFill>
              <a:schemeClr val="tx1"/>
            </a:solid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81000" y="304800"/>
            <a:ext cx="8128000" cy="3200400"/>
          </a:xfrm>
          <a:prstGeom prst="rect">
            <a:avLst/>
          </a:prstGeom>
          <a:noFill/>
          <a:ln w="9525">
            <a:solidFill>
              <a:schemeClr val="tx1"/>
            </a:solid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2362200" y="4038600"/>
            <a:ext cx="4350292" cy="1600200"/>
          </a:xfrm>
          <a:prstGeom prst="rect">
            <a:avLst/>
          </a:prstGeom>
          <a:noFill/>
          <a:ln w="9525">
            <a:solidFill>
              <a:schemeClr val="tx1"/>
            </a:solid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533400" y="152400"/>
            <a:ext cx="7429500" cy="2819400"/>
          </a:xfrm>
          <a:prstGeom prst="rect">
            <a:avLst/>
          </a:prstGeom>
          <a:noFill/>
          <a:ln w="9525">
            <a:solidFill>
              <a:schemeClr val="tx1"/>
            </a:solidFill>
            <a:miter lim="800000"/>
            <a:headEnd/>
            <a:tailEnd/>
          </a:ln>
          <a:effectLst/>
        </p:spPr>
      </p:pic>
      <p:sp>
        <p:nvSpPr>
          <p:cNvPr id="3" name="Rounded Rectangle 2"/>
          <p:cNvSpPr/>
          <p:nvPr/>
        </p:nvSpPr>
        <p:spPr>
          <a:xfrm>
            <a:off x="7010400" y="914400"/>
            <a:ext cx="7620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8601" y="3200400"/>
            <a:ext cx="8915400" cy="646331"/>
          </a:xfrm>
          <a:prstGeom prst="rect">
            <a:avLst/>
          </a:prstGeom>
          <a:noFill/>
        </p:spPr>
        <p:txBody>
          <a:bodyPr wrap="square" rtlCol="0">
            <a:spAutoFit/>
          </a:bodyPr>
          <a:lstStyle/>
          <a:p>
            <a:r>
              <a:rPr lang="en-US" dirty="0" smtClean="0"/>
              <a:t>As we are working with multiple linear regression we are more interested with Adjusted R2 value.</a:t>
            </a:r>
            <a:endParaRPr lang="en-US" dirty="0"/>
          </a:p>
        </p:txBody>
      </p:sp>
      <p:pic>
        <p:nvPicPr>
          <p:cNvPr id="37891" name="Picture 3"/>
          <p:cNvPicPr>
            <a:picLocks noChangeAspect="1" noChangeArrowheads="1"/>
          </p:cNvPicPr>
          <p:nvPr/>
        </p:nvPicPr>
        <p:blipFill>
          <a:blip r:embed="rId3"/>
          <a:srcRect/>
          <a:stretch>
            <a:fillRect/>
          </a:stretch>
        </p:blipFill>
        <p:spPr bwMode="auto">
          <a:xfrm>
            <a:off x="228599" y="4038600"/>
            <a:ext cx="7711277" cy="1447800"/>
          </a:xfrm>
          <a:prstGeom prst="rect">
            <a:avLst/>
          </a:prstGeom>
          <a:noFill/>
          <a:ln w="9525">
            <a:solidFill>
              <a:schemeClr val="tx1"/>
            </a:solid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srcRect/>
          <a:stretch>
            <a:fillRect/>
          </a:stretch>
        </p:blipFill>
        <p:spPr bwMode="auto">
          <a:xfrm>
            <a:off x="152400" y="152399"/>
            <a:ext cx="8686800" cy="1905001"/>
          </a:xfrm>
          <a:prstGeom prst="rect">
            <a:avLst/>
          </a:prstGeom>
          <a:noFill/>
          <a:ln w="9525">
            <a:solidFill>
              <a:schemeClr val="tx1"/>
            </a:solidFill>
            <a:miter lim="800000"/>
            <a:headEnd/>
            <a:tailEnd/>
          </a:ln>
          <a:effectLst/>
        </p:spPr>
      </p:pic>
      <p:pic>
        <p:nvPicPr>
          <p:cNvPr id="38916" name="Picture 4"/>
          <p:cNvPicPr>
            <a:picLocks noChangeAspect="1" noChangeArrowheads="1"/>
          </p:cNvPicPr>
          <p:nvPr/>
        </p:nvPicPr>
        <p:blipFill>
          <a:blip r:embed="rId3"/>
          <a:srcRect/>
          <a:stretch>
            <a:fillRect/>
          </a:stretch>
        </p:blipFill>
        <p:spPr bwMode="auto">
          <a:xfrm>
            <a:off x="228600" y="2285999"/>
            <a:ext cx="8610600" cy="1131265"/>
          </a:xfrm>
          <a:prstGeom prst="rect">
            <a:avLst/>
          </a:prstGeom>
          <a:noFill/>
          <a:ln w="9525">
            <a:solidFill>
              <a:schemeClr val="tx1"/>
            </a:solidFill>
            <a:miter lim="800000"/>
            <a:headEnd/>
            <a:tailEnd/>
          </a:ln>
          <a:effectLst/>
        </p:spPr>
      </p:pic>
      <p:pic>
        <p:nvPicPr>
          <p:cNvPr id="38917" name="Picture 5"/>
          <p:cNvPicPr>
            <a:picLocks noChangeAspect="1" noChangeArrowheads="1"/>
          </p:cNvPicPr>
          <p:nvPr/>
        </p:nvPicPr>
        <p:blipFill>
          <a:blip r:embed="rId4"/>
          <a:srcRect/>
          <a:stretch>
            <a:fillRect/>
          </a:stretch>
        </p:blipFill>
        <p:spPr bwMode="auto">
          <a:xfrm>
            <a:off x="228600" y="3657600"/>
            <a:ext cx="8610600" cy="2971800"/>
          </a:xfrm>
          <a:prstGeom prst="rect">
            <a:avLst/>
          </a:prstGeom>
          <a:noFill/>
          <a:ln w="9525">
            <a:solidFill>
              <a:schemeClr val="tx1"/>
            </a:solid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457200" y="304800"/>
            <a:ext cx="8177594" cy="3124200"/>
          </a:xfrm>
          <a:prstGeom prst="rect">
            <a:avLst/>
          </a:prstGeom>
          <a:noFill/>
          <a:ln w="9525">
            <a:solidFill>
              <a:schemeClr val="tx1"/>
            </a:solidFill>
            <a:miter lim="800000"/>
            <a:headEnd/>
            <a:tailEnd/>
          </a:ln>
          <a:effectLst/>
        </p:spPr>
      </p:pic>
      <p:pic>
        <p:nvPicPr>
          <p:cNvPr id="39939" name="Picture 3"/>
          <p:cNvPicPr>
            <a:picLocks noChangeAspect="1" noChangeArrowheads="1"/>
          </p:cNvPicPr>
          <p:nvPr/>
        </p:nvPicPr>
        <p:blipFill>
          <a:blip r:embed="rId3"/>
          <a:srcRect/>
          <a:stretch>
            <a:fillRect/>
          </a:stretch>
        </p:blipFill>
        <p:spPr bwMode="auto">
          <a:xfrm>
            <a:off x="381000" y="3657600"/>
            <a:ext cx="8435952" cy="2209800"/>
          </a:xfrm>
          <a:prstGeom prst="rect">
            <a:avLst/>
          </a:prstGeom>
          <a:noFill/>
          <a:ln w="9525">
            <a:solidFill>
              <a:schemeClr val="tx1"/>
            </a:solid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2971800"/>
            <a:ext cx="4206601" cy="1015663"/>
          </a:xfrm>
          <a:prstGeom prst="rect">
            <a:avLst/>
          </a:prstGeom>
          <a:noFill/>
        </p:spPr>
        <p:txBody>
          <a:bodyPr wrap="none" rtlCol="0">
            <a:spAutoFit/>
          </a:bodyPr>
          <a:lstStyle/>
          <a:p>
            <a:r>
              <a:rPr lang="en-US" sz="6000" b="1" dirty="0" smtClean="0"/>
              <a:t>EXAMPLE - 2</a:t>
            </a:r>
            <a:endParaRPr lang="en-US" sz="60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spcBef>
                <a:spcPts val="0"/>
              </a:spcBef>
            </a:pPr>
            <a:r>
              <a:rPr lang="en-US" sz="2400" dirty="0" smtClean="0"/>
              <a:t>We're going to learn how to run a linear regression model in R. </a:t>
            </a:r>
          </a:p>
          <a:p>
            <a:pPr algn="just">
              <a:spcBef>
                <a:spcPts val="0"/>
              </a:spcBef>
            </a:pPr>
            <a:endParaRPr lang="en-US" sz="2400" dirty="0" smtClean="0"/>
          </a:p>
          <a:p>
            <a:pPr algn="just">
              <a:spcBef>
                <a:spcPts val="0"/>
              </a:spcBef>
            </a:pPr>
            <a:r>
              <a:rPr lang="en-US" sz="2400" dirty="0" smtClean="0"/>
              <a:t>And to do this, we're going to use the </a:t>
            </a:r>
            <a:r>
              <a:rPr lang="en-US" sz="2400" dirty="0" smtClean="0">
                <a:hlinkClick r:id="rId2" action="ppaction://hlinkfile"/>
              </a:rPr>
              <a:t>world records data set.</a:t>
            </a:r>
            <a:endParaRPr lang="en-US" sz="2400" dirty="0" smtClean="0"/>
          </a:p>
          <a:p>
            <a:pPr algn="just">
              <a:spcBef>
                <a:spcPts val="0"/>
              </a:spcBef>
            </a:pPr>
            <a:endParaRPr lang="en-US" sz="2400" dirty="0" smtClean="0"/>
          </a:p>
          <a:p>
            <a:pPr algn="just">
              <a:spcBef>
                <a:spcPts val="0"/>
              </a:spcBef>
            </a:pPr>
            <a:r>
              <a:rPr lang="en-US" sz="2400" dirty="0" smtClean="0"/>
              <a:t>And we can see that this data set contains the world record time or distance of a various track and field events for both men and women.</a:t>
            </a:r>
          </a:p>
          <a:p>
            <a:pPr algn="just">
              <a:spcBef>
                <a:spcPts val="0"/>
              </a:spcBef>
            </a:pPr>
            <a:endParaRPr lang="en-US" sz="1600" b="1" dirty="0" smtClean="0"/>
          </a:p>
          <a:p>
            <a:pPr algn="just">
              <a:spcBef>
                <a:spcPts val="0"/>
              </a:spcBef>
            </a:pPr>
            <a:r>
              <a:rPr lang="en-US" sz="2400" b="1" dirty="0" smtClean="0"/>
              <a:t>We're going to be using the men's 800-meter event.</a:t>
            </a:r>
          </a:p>
          <a:p>
            <a:pPr algn="just">
              <a:spcBef>
                <a:spcPts val="0"/>
              </a:spcBef>
            </a:pPr>
            <a:endParaRPr lang="en-US" sz="1400" dirty="0" smtClean="0"/>
          </a:p>
          <a:p>
            <a:pPr algn="just"/>
            <a:r>
              <a:rPr lang="en-US" sz="2400" dirty="0" smtClean="0"/>
              <a:t>So we're going to be looking at the world-record time, which </a:t>
            </a:r>
            <a:r>
              <a:rPr lang="en-US" sz="2400" b="1" dirty="0" smtClean="0"/>
              <a:t>is housed in this record variable, as well </a:t>
            </a:r>
            <a:r>
              <a:rPr lang="en-US" sz="2400" dirty="0" smtClean="0"/>
              <a:t>as the year that the world record was broken.</a:t>
            </a:r>
          </a:p>
          <a:p>
            <a:pPr algn="just"/>
            <a:endParaRPr lang="en-US" sz="1200" dirty="0" smtClean="0"/>
          </a:p>
          <a:p>
            <a:pPr algn="just"/>
            <a:r>
              <a:rPr lang="en-US" sz="2400" dirty="0" smtClean="0"/>
              <a:t>We're going to see if we can model the record time as a function of the year.</a:t>
            </a:r>
          </a:p>
          <a:p>
            <a:pPr algn="just"/>
            <a:endParaRPr lang="en-US" sz="1400" dirty="0" smtClean="0"/>
          </a:p>
          <a:p>
            <a:pPr algn="just"/>
            <a:r>
              <a:rPr lang="en-US" sz="2400" dirty="0" smtClean="0"/>
              <a:t>So the first thing we're going to have to do is subset our data based off this event variable and only pick out the rows where the event is the men's 800-meter. </a:t>
            </a:r>
          </a:p>
          <a:p>
            <a:pPr algn="just">
              <a:buNone/>
            </a:pPr>
            <a:r>
              <a:rPr lang="en-US" sz="2400" dirty="0" smtClean="0"/>
              <a:t> </a:t>
            </a:r>
          </a:p>
          <a:p>
            <a:pPr algn="just">
              <a:spcBef>
                <a:spcPts val="0"/>
              </a:spcBef>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a:bodyPr>
          <a:lstStyle/>
          <a:p>
            <a:pPr algn="just">
              <a:spcBef>
                <a:spcPts val="0"/>
              </a:spcBef>
            </a:pPr>
            <a:r>
              <a:rPr lang="en-US" sz="2400" dirty="0" smtClean="0"/>
              <a:t>So we want to model the record time as a function of year.</a:t>
            </a:r>
          </a:p>
          <a:p>
            <a:pPr algn="just">
              <a:spcBef>
                <a:spcPts val="0"/>
              </a:spcBef>
            </a:pPr>
            <a:endParaRPr lang="en-US" sz="2400" dirty="0" smtClean="0"/>
          </a:p>
          <a:p>
            <a:pPr algn="just">
              <a:spcBef>
                <a:spcPts val="0"/>
              </a:spcBef>
            </a:pPr>
            <a:r>
              <a:rPr lang="en-US" sz="2400" dirty="0" smtClean="0"/>
              <a:t>So we're going to give it the year from our Men's 800 data frame, and then also the record time will be our dependent variable.</a:t>
            </a:r>
          </a:p>
          <a:p>
            <a:pPr algn="just">
              <a:spcBef>
                <a:spcPts val="0"/>
              </a:spcBef>
            </a:pPr>
            <a:endParaRPr lang="en-US" sz="2400" dirty="0" smtClean="0"/>
          </a:p>
          <a:p>
            <a:pPr algn="just">
              <a:spcBef>
                <a:spcPts val="0"/>
              </a:spcBef>
            </a:pPr>
            <a:r>
              <a:rPr lang="en-US" sz="2400" dirty="0" smtClean="0"/>
              <a:t>So we see year-- our independent variable-- along the horizontal axis, the record time along the vertical axis, and then along with all of our actual data points, we see the line of best fit plotted on the scatter plot.</a:t>
            </a:r>
          </a:p>
          <a:p>
            <a:pPr algn="just">
              <a:spcBef>
                <a:spcPts val="0"/>
              </a:spcBef>
            </a:pPr>
            <a:endParaRPr lang="en-US" sz="2400" dirty="0" smtClean="0"/>
          </a:p>
          <a:p>
            <a:pPr algn="just">
              <a:spcBef>
                <a:spcPts val="0"/>
              </a:spcBef>
            </a:pPr>
            <a:r>
              <a:rPr lang="en-US" sz="2400" dirty="0" smtClean="0"/>
              <a:t>Also in the console window, we see the estimates of our linear regression equation along with the model fit statistic, r squared.</a:t>
            </a:r>
          </a:p>
          <a:p>
            <a:pPr algn="just">
              <a:spcBef>
                <a:spcPts val="0"/>
              </a:spcBef>
            </a:pPr>
            <a:endParaRPr lang="en-US" sz="2400" dirty="0" smtClean="0"/>
          </a:p>
          <a:p>
            <a:pPr algn="just">
              <a:spcBef>
                <a:spcPts val="0"/>
              </a:spcBef>
            </a:pPr>
            <a:r>
              <a:rPr lang="en-US" sz="2400" dirty="0" smtClean="0"/>
              <a:t>So the intercept, or value of y when x is 0, is 346. And the slope, or change in y for every one unit increase in x, is negative 0.12.</a:t>
            </a:r>
          </a:p>
          <a:p>
            <a:pPr algn="just">
              <a:spcBef>
                <a:spcPts val="0"/>
              </a:spcBef>
            </a:pPr>
            <a:endParaRPr lang="en-US" sz="2400" dirty="0" smtClean="0"/>
          </a:p>
          <a:p>
            <a:pPr algn="just">
              <a:spcBef>
                <a:spcPts val="0"/>
              </a:spcBef>
            </a:pPr>
            <a:r>
              <a:rPr lang="en-US" sz="2400" dirty="0" smtClean="0"/>
              <a:t>So we can see that the world-record time for the 800 meters decreases by about 0.12 seconds per year.</a:t>
            </a:r>
          </a:p>
          <a:p>
            <a:pPr algn="just">
              <a:spcBef>
                <a:spcPts val="0"/>
              </a:spcBef>
            </a:pPr>
            <a:endParaRPr lang="en-US" sz="2400" dirty="0" smtClean="0"/>
          </a:p>
          <a:p>
            <a:pPr algn="just">
              <a:spcBef>
                <a:spcPts val="0"/>
              </a:spcBef>
            </a:pPr>
            <a:r>
              <a:rPr lang="en-US" sz="2400" dirty="0" smtClean="0"/>
              <a:t>We can also see that our model fits our data fairly well. Almost 94% of the variation in y can be explained by the variation in 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71800"/>
            <a:ext cx="8229600" cy="715962"/>
          </a:xfrm>
        </p:spPr>
        <p:txBody>
          <a:bodyPr>
            <a:noAutofit/>
          </a:bodyPr>
          <a:lstStyle/>
          <a:p>
            <a:r>
              <a:rPr lang="en-US" sz="2900" b="1" dirty="0" smtClean="0"/>
              <a:t>Linear Regression</a:t>
            </a:r>
            <a:endParaRPr lang="en-US" sz="2900" b="1" dirty="0"/>
          </a:p>
        </p:txBody>
      </p:sp>
      <p:sp>
        <p:nvSpPr>
          <p:cNvPr id="3" name="Content Placeholder 2"/>
          <p:cNvSpPr>
            <a:spLocks noGrp="1"/>
          </p:cNvSpPr>
          <p:nvPr>
            <p:ph idx="1"/>
          </p:nvPr>
        </p:nvSpPr>
        <p:spPr>
          <a:xfrm>
            <a:off x="152400" y="762000"/>
            <a:ext cx="8839200" cy="5943600"/>
          </a:xfrm>
        </p:spPr>
        <p:txBody>
          <a:bodyPr>
            <a:normAutofit/>
          </a:bodyPr>
          <a:lstStyle/>
          <a:p>
            <a:pPr algn="just">
              <a:buNone/>
            </a:pPr>
            <a:endParaRPr lang="en-US" sz="2400" dirty="0" smtClean="0"/>
          </a:p>
          <a:p>
            <a:pPr algn="just">
              <a:buNone/>
            </a:pPr>
            <a:endParaRPr lang="en-US" sz="2400" dirty="0" smtClean="0"/>
          </a:p>
          <a:p>
            <a:pPr algn="just">
              <a:buNone/>
            </a:pPr>
            <a:r>
              <a:rPr lang="en-US" sz="2400" dirty="0" smtClean="0"/>
              <a:t> </a:t>
            </a:r>
          </a:p>
          <a:p>
            <a:pPr algn="just"/>
            <a:endParaRPr lang="en-US" sz="2400" dirty="0" smtClean="0"/>
          </a:p>
        </p:txBody>
      </p:sp>
      <p:pic>
        <p:nvPicPr>
          <p:cNvPr id="40962" name="Picture 2"/>
          <p:cNvPicPr>
            <a:picLocks noChangeAspect="1" noChangeArrowheads="1"/>
          </p:cNvPicPr>
          <p:nvPr/>
        </p:nvPicPr>
        <p:blipFill>
          <a:blip r:embed="rId2"/>
          <a:srcRect/>
          <a:stretch>
            <a:fillRect/>
          </a:stretch>
        </p:blipFill>
        <p:spPr bwMode="auto">
          <a:xfrm>
            <a:off x="152400" y="152400"/>
            <a:ext cx="4343400" cy="2940844"/>
          </a:xfrm>
          <a:prstGeom prst="rect">
            <a:avLst/>
          </a:prstGeom>
          <a:noFill/>
          <a:ln w="9525">
            <a:solidFill>
              <a:schemeClr val="tx1"/>
            </a:solidFill>
            <a:miter lim="800000"/>
            <a:headEnd/>
            <a:tailEnd/>
          </a:ln>
          <a:effectLst/>
        </p:spPr>
      </p:pic>
      <p:pic>
        <p:nvPicPr>
          <p:cNvPr id="40963" name="Picture 3"/>
          <p:cNvPicPr>
            <a:picLocks noChangeAspect="1" noChangeArrowheads="1"/>
          </p:cNvPicPr>
          <p:nvPr/>
        </p:nvPicPr>
        <p:blipFill>
          <a:blip r:embed="rId3"/>
          <a:srcRect/>
          <a:stretch>
            <a:fillRect/>
          </a:stretch>
        </p:blipFill>
        <p:spPr bwMode="auto">
          <a:xfrm>
            <a:off x="5029200" y="3733800"/>
            <a:ext cx="3554924" cy="2057400"/>
          </a:xfrm>
          <a:prstGeom prst="rect">
            <a:avLst/>
          </a:prstGeom>
          <a:noFill/>
          <a:ln w="9525">
            <a:solidFill>
              <a:schemeClr val="tx1"/>
            </a:solidFill>
            <a:miter lim="800000"/>
            <a:headEnd/>
            <a:tailEnd/>
          </a:ln>
          <a:effectLst/>
        </p:spPr>
      </p:pic>
      <p:pic>
        <p:nvPicPr>
          <p:cNvPr id="40964" name="Picture 4"/>
          <p:cNvPicPr>
            <a:picLocks noChangeAspect="1" noChangeArrowheads="1"/>
          </p:cNvPicPr>
          <p:nvPr/>
        </p:nvPicPr>
        <p:blipFill>
          <a:blip r:embed="rId4"/>
          <a:srcRect/>
          <a:stretch>
            <a:fillRect/>
          </a:stretch>
        </p:blipFill>
        <p:spPr bwMode="auto">
          <a:xfrm>
            <a:off x="457200" y="3886200"/>
            <a:ext cx="3886200" cy="2295525"/>
          </a:xfrm>
          <a:prstGeom prst="rect">
            <a:avLst/>
          </a:prstGeom>
          <a:noFill/>
          <a:ln w="9525">
            <a:solidFill>
              <a:schemeClr val="tx1"/>
            </a:solidFill>
            <a:miter lim="800000"/>
            <a:headEnd/>
            <a:tailEnd/>
          </a:ln>
          <a:effectLst/>
        </p:spPr>
      </p:pic>
      <p:sp>
        <p:nvSpPr>
          <p:cNvPr id="7" name="Rectangle 6"/>
          <p:cNvSpPr/>
          <p:nvPr/>
        </p:nvSpPr>
        <p:spPr>
          <a:xfrm>
            <a:off x="2133600" y="586740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5" name="Picture 5"/>
          <p:cNvPicPr>
            <a:picLocks noChangeAspect="1" noChangeArrowheads="1"/>
          </p:cNvPicPr>
          <p:nvPr/>
        </p:nvPicPr>
        <p:blipFill>
          <a:blip r:embed="rId5"/>
          <a:srcRect/>
          <a:stretch>
            <a:fillRect/>
          </a:stretch>
        </p:blipFill>
        <p:spPr bwMode="auto">
          <a:xfrm>
            <a:off x="4724400" y="381000"/>
            <a:ext cx="3848100" cy="2514600"/>
          </a:xfrm>
          <a:prstGeom prst="rect">
            <a:avLst/>
          </a:prstGeom>
          <a:noFill/>
          <a:ln w="9525">
            <a:solidFill>
              <a:schemeClr val="tx1"/>
            </a:solid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0" y="3581400"/>
            <a:ext cx="9144000" cy="3276600"/>
          </a:xfrm>
          <a:prstGeom prst="rect">
            <a:avLst/>
          </a:prstGeom>
          <a:noFill/>
          <a:ln w="9525">
            <a:solidFill>
              <a:schemeClr val="tx1"/>
            </a:solid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0" y="0"/>
            <a:ext cx="9144000" cy="35814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dirty="0" smtClean="0"/>
              <a:t>Hands-On</a:t>
            </a:r>
            <a:endParaRPr lang="en-US" dirty="0"/>
          </a:p>
        </p:txBody>
      </p:sp>
      <p:sp>
        <p:nvSpPr>
          <p:cNvPr id="3" name="Content Placeholder 2"/>
          <p:cNvSpPr>
            <a:spLocks noGrp="1"/>
          </p:cNvSpPr>
          <p:nvPr>
            <p:ph idx="1"/>
          </p:nvPr>
        </p:nvSpPr>
        <p:spPr>
          <a:xfrm>
            <a:off x="0" y="609600"/>
            <a:ext cx="9144000" cy="6248400"/>
          </a:xfrm>
        </p:spPr>
        <p:txBody>
          <a:bodyPr>
            <a:normAutofit/>
          </a:bodyPr>
          <a:lstStyle/>
          <a:p>
            <a:pPr algn="just"/>
            <a:r>
              <a:rPr lang="en-US" sz="2400" dirty="0" smtClean="0"/>
              <a:t>learn how to make a scatter plot in R, which will show the relationship between two numeric variables.</a:t>
            </a:r>
          </a:p>
          <a:p>
            <a:pPr algn="just"/>
            <a:endParaRPr lang="en-US" sz="2400" dirty="0" smtClean="0"/>
          </a:p>
          <a:p>
            <a:pPr algn="just"/>
            <a:r>
              <a:rPr lang="en-US" sz="2400" dirty="0" smtClean="0"/>
              <a:t>And as a demonstration, we're going to use some variables from our bull riding data set.</a:t>
            </a:r>
          </a:p>
          <a:p>
            <a:pPr algn="just"/>
            <a:endParaRPr lang="en-US" sz="2400" dirty="0" smtClean="0"/>
          </a:p>
          <a:p>
            <a:pPr algn="just"/>
            <a:r>
              <a:rPr lang="en-US" sz="2400" dirty="0" smtClean="0"/>
              <a:t>Import </a:t>
            </a:r>
            <a:r>
              <a:rPr lang="en-US" sz="2400" b="1" dirty="0" smtClean="0"/>
              <a:t>bullriders.csv</a:t>
            </a:r>
          </a:p>
          <a:p>
            <a:pPr algn="just">
              <a:buNone/>
            </a:pPr>
            <a:r>
              <a:rPr lang="en-US" sz="2400" dirty="0" smtClean="0"/>
              <a:t> </a:t>
            </a:r>
            <a:endParaRPr lang="en-US" sz="2400" dirty="0"/>
          </a:p>
        </p:txBody>
      </p:sp>
      <p:pic>
        <p:nvPicPr>
          <p:cNvPr id="1027" name="Picture 3"/>
          <p:cNvPicPr>
            <a:picLocks noChangeAspect="1" noChangeArrowheads="1"/>
          </p:cNvPicPr>
          <p:nvPr/>
        </p:nvPicPr>
        <p:blipFill>
          <a:blip r:embed="rId2"/>
          <a:srcRect/>
          <a:stretch>
            <a:fillRect/>
          </a:stretch>
        </p:blipFill>
        <p:spPr bwMode="auto">
          <a:xfrm>
            <a:off x="0" y="3886200"/>
            <a:ext cx="9144000" cy="2971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3048000" y="2438400"/>
            <a:ext cx="6096000" cy="141922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800" dirty="0" smtClean="0"/>
              <a:t>So we see that this data set has 38 professional bull riders.</a:t>
            </a:r>
          </a:p>
          <a:p>
            <a:pPr algn="just"/>
            <a:endParaRPr lang="en-US" sz="2800" dirty="0" smtClean="0"/>
          </a:p>
          <a:p>
            <a:pPr algn="just"/>
            <a:r>
              <a:rPr lang="en-US" sz="2800" dirty="0" smtClean="0"/>
              <a:t>And we've got 18 variables that describe these riders, such as their </a:t>
            </a:r>
          </a:p>
          <a:p>
            <a:pPr lvl="1" algn="just"/>
            <a:r>
              <a:rPr lang="en-US" sz="2400" dirty="0" smtClean="0"/>
              <a:t>Height &amp; weight</a:t>
            </a:r>
          </a:p>
          <a:p>
            <a:pPr lvl="1" algn="just"/>
            <a:r>
              <a:rPr lang="en-US" sz="2400" dirty="0" smtClean="0"/>
              <a:t>how many years they've been a professional bull rider</a:t>
            </a:r>
          </a:p>
          <a:p>
            <a:pPr lvl="1" algn="just"/>
            <a:r>
              <a:rPr lang="en-US" sz="2400" dirty="0" smtClean="0"/>
              <a:t>how many events they've ridden in for this year</a:t>
            </a:r>
          </a:p>
          <a:p>
            <a:pPr lvl="1" algn="just"/>
            <a:r>
              <a:rPr lang="en-US" sz="2400" b="1" dirty="0" smtClean="0"/>
              <a:t> </a:t>
            </a:r>
            <a:r>
              <a:rPr lang="en-US" sz="2400" dirty="0" smtClean="0"/>
              <a:t>how many buck outs, or attempts that they've gone out the gate on the bull for that year</a:t>
            </a:r>
          </a:p>
          <a:p>
            <a:pPr lvl="1" algn="just"/>
            <a:r>
              <a:rPr lang="en-US" sz="2400" dirty="0" smtClean="0"/>
              <a:t>how many successful rides they've had-- meaning they've stayed on for 8 seconds</a:t>
            </a:r>
          </a:p>
          <a:p>
            <a:pPr lvl="1" algn="just">
              <a:buNone/>
            </a:pPr>
            <a:endParaRPr lang="en-US" sz="2400" dirty="0" smtClean="0"/>
          </a:p>
          <a:p>
            <a:pPr algn="just"/>
            <a:r>
              <a:rPr lang="en-US" sz="2800" dirty="0" smtClean="0"/>
              <a:t>Various other numeric variables that we can analyze here.</a:t>
            </a:r>
          </a:p>
          <a:p>
            <a:pPr algn="just"/>
            <a:endParaRPr lang="en-US"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lgn="just">
              <a:spcBef>
                <a:spcPts val="0"/>
              </a:spcBef>
            </a:pPr>
            <a:r>
              <a:rPr lang="en-US" sz="2400" dirty="0" smtClean="0">
                <a:latin typeface="Times New Roman" pitchFamily="18" charset="0"/>
                <a:cs typeface="Times New Roman" pitchFamily="18" charset="0"/>
              </a:rPr>
              <a:t>Look at </a:t>
            </a:r>
            <a:r>
              <a:rPr lang="en-US" sz="2400" b="1" dirty="0" smtClean="0">
                <a:latin typeface="Times New Roman" pitchFamily="18" charset="0"/>
                <a:cs typeface="Times New Roman" pitchFamily="18" charset="0"/>
              </a:rPr>
              <a:t>buck outs </a:t>
            </a:r>
            <a:r>
              <a:rPr lang="en-US" sz="2400" dirty="0" smtClean="0">
                <a:latin typeface="Times New Roman" pitchFamily="18" charset="0"/>
                <a:cs typeface="Times New Roman" pitchFamily="18" charset="0"/>
              </a:rPr>
              <a:t>variable. You can think of this as the number of attempts they've tried to stay on the bull for this season.</a:t>
            </a:r>
          </a:p>
          <a:p>
            <a:pPr algn="just">
              <a:spcBef>
                <a:spcPts val="0"/>
              </a:spcBef>
            </a:pPr>
            <a:endParaRPr lang="en-US" sz="2400" dirty="0" smtClean="0">
              <a:latin typeface="Times New Roman" pitchFamily="18" charset="0"/>
              <a:cs typeface="Times New Roman" pitchFamily="18" charset="0"/>
            </a:endParaRPr>
          </a:p>
          <a:p>
            <a:pPr algn="just">
              <a:spcBef>
                <a:spcPts val="0"/>
              </a:spcBef>
            </a:pPr>
            <a:r>
              <a:rPr lang="en-US" sz="2400" dirty="0" smtClean="0">
                <a:latin typeface="Times New Roman" pitchFamily="18" charset="0"/>
                <a:cs typeface="Times New Roman" pitchFamily="18" charset="0"/>
              </a:rPr>
              <a:t>And we want to see if maybe it's linearly related to the </a:t>
            </a:r>
            <a:r>
              <a:rPr lang="en-US" sz="2400" b="1" dirty="0" smtClean="0">
                <a:latin typeface="Times New Roman" pitchFamily="18" charset="0"/>
                <a:cs typeface="Times New Roman" pitchFamily="18" charset="0"/>
              </a:rPr>
              <a:t>number of years</a:t>
            </a:r>
            <a:r>
              <a:rPr lang="en-US" sz="2400" dirty="0" smtClean="0">
                <a:latin typeface="Times New Roman" pitchFamily="18" charset="0"/>
                <a:cs typeface="Times New Roman" pitchFamily="18" charset="0"/>
              </a:rPr>
              <a:t> they've been professional bull riders, or maybe the </a:t>
            </a:r>
            <a:r>
              <a:rPr lang="en-US" sz="2400" b="1" dirty="0" smtClean="0">
                <a:latin typeface="Times New Roman" pitchFamily="18" charset="0"/>
                <a:cs typeface="Times New Roman" pitchFamily="18" charset="0"/>
              </a:rPr>
              <a:t>number of events</a:t>
            </a:r>
            <a:r>
              <a:rPr lang="en-US" sz="2400" dirty="0" smtClean="0">
                <a:latin typeface="Times New Roman" pitchFamily="18" charset="0"/>
                <a:cs typeface="Times New Roman" pitchFamily="18" charset="0"/>
              </a:rPr>
              <a:t> they've ridden in that year.</a:t>
            </a:r>
          </a:p>
          <a:p>
            <a:pPr algn="just">
              <a:spcBef>
                <a:spcPts val="0"/>
              </a:spcBef>
            </a:pPr>
            <a:endParaRPr lang="en-US" sz="1200" dirty="0" smtClean="0">
              <a:latin typeface="Times New Roman" pitchFamily="18" charset="0"/>
              <a:cs typeface="Times New Roman" pitchFamily="18" charset="0"/>
            </a:endParaRPr>
          </a:p>
          <a:p>
            <a:pPr algn="just">
              <a:spcBef>
                <a:spcPts val="0"/>
              </a:spcBef>
            </a:pPr>
            <a:r>
              <a:rPr lang="en-US" sz="2400" dirty="0" smtClean="0">
                <a:latin typeface="Times New Roman" pitchFamily="18" charset="0"/>
                <a:cs typeface="Times New Roman" pitchFamily="18" charset="0"/>
              </a:rPr>
              <a:t>So we're going to look at the relationship between buck outs and those two variables.</a:t>
            </a:r>
          </a:p>
          <a:p>
            <a:pPr algn="just">
              <a:spcBef>
                <a:spcPts val="0"/>
              </a:spcBef>
            </a:pPr>
            <a:endParaRPr lang="en-US" sz="1000" dirty="0" smtClean="0">
              <a:latin typeface="Times New Roman" pitchFamily="18" charset="0"/>
              <a:cs typeface="Times New Roman" pitchFamily="18" charset="0"/>
            </a:endParaRPr>
          </a:p>
          <a:p>
            <a:pPr algn="just">
              <a:spcBef>
                <a:spcPts val="0"/>
              </a:spcBef>
            </a:pPr>
            <a:r>
              <a:rPr lang="en-US" sz="2400" b="1" dirty="0" smtClean="0">
                <a:latin typeface="Times New Roman" pitchFamily="18" charset="0"/>
                <a:cs typeface="Times New Roman" pitchFamily="18" charset="0"/>
              </a:rPr>
              <a:t>Before you run any correlation analysis</a:t>
            </a:r>
            <a:r>
              <a:rPr lang="en-US" sz="2400" dirty="0" smtClean="0">
                <a:latin typeface="Times New Roman" pitchFamily="18" charset="0"/>
                <a:cs typeface="Times New Roman" pitchFamily="18" charset="0"/>
              </a:rPr>
              <a:t>, you want to first confirm that the two </a:t>
            </a:r>
            <a:r>
              <a:rPr lang="en-US" sz="2400" b="1" dirty="0" smtClean="0">
                <a:latin typeface="Times New Roman" pitchFamily="18" charset="0"/>
                <a:cs typeface="Times New Roman" pitchFamily="18" charset="0"/>
              </a:rPr>
              <a:t>variables</a:t>
            </a:r>
            <a:r>
              <a:rPr lang="en-US" sz="2400" dirty="0" smtClean="0">
                <a:latin typeface="Times New Roman" pitchFamily="18" charset="0"/>
                <a:cs typeface="Times New Roman" pitchFamily="18" charset="0"/>
              </a:rPr>
              <a:t> you're going to analyze </a:t>
            </a:r>
            <a:r>
              <a:rPr lang="en-US" sz="2400" b="1" dirty="0" smtClean="0">
                <a:latin typeface="Times New Roman" pitchFamily="18" charset="0"/>
                <a:cs typeface="Times New Roman" pitchFamily="18" charset="0"/>
              </a:rPr>
              <a:t>don't have some non-linear relationship</a:t>
            </a:r>
            <a:r>
              <a:rPr lang="en-US" sz="2400" dirty="0" smtClean="0">
                <a:latin typeface="Times New Roman" pitchFamily="18" charset="0"/>
                <a:cs typeface="Times New Roman" pitchFamily="18" charset="0"/>
              </a:rPr>
              <a:t>.</a:t>
            </a:r>
          </a:p>
          <a:p>
            <a:pPr algn="just">
              <a:spcBef>
                <a:spcPts val="0"/>
              </a:spcBef>
            </a:pPr>
            <a:endParaRPr lang="en-US" sz="1100" dirty="0" smtClean="0">
              <a:latin typeface="Times New Roman" pitchFamily="18" charset="0"/>
              <a:cs typeface="Times New Roman" pitchFamily="18" charset="0"/>
            </a:endParaRPr>
          </a:p>
          <a:p>
            <a:pPr algn="just">
              <a:spcBef>
                <a:spcPts val="0"/>
              </a:spcBef>
            </a:pPr>
            <a:r>
              <a:rPr lang="en-US" sz="2400" dirty="0" smtClean="0">
                <a:latin typeface="Times New Roman" pitchFamily="18" charset="0"/>
                <a:cs typeface="Times New Roman" pitchFamily="18" charset="0"/>
              </a:rPr>
              <a:t>Because correlation measures the strength and direction of the linear relationship, you need to confirm that the two variables are indeed linearly related.</a:t>
            </a:r>
          </a:p>
          <a:p>
            <a:pPr algn="just">
              <a:spcBef>
                <a:spcPts val="0"/>
              </a:spcBef>
            </a:pPr>
            <a:endParaRPr lang="en-US" sz="1600" dirty="0" smtClean="0">
              <a:latin typeface="Times New Roman" pitchFamily="18" charset="0"/>
              <a:cs typeface="Times New Roman" pitchFamily="18" charset="0"/>
            </a:endParaRPr>
          </a:p>
          <a:p>
            <a:pPr algn="just">
              <a:spcBef>
                <a:spcPts val="0"/>
              </a:spcBef>
            </a:pPr>
            <a:r>
              <a:rPr lang="en-US" sz="2400" dirty="0" smtClean="0">
                <a:latin typeface="Times New Roman" pitchFamily="18" charset="0"/>
                <a:cs typeface="Times New Roman" pitchFamily="18" charset="0"/>
              </a:rPr>
              <a:t>And the best way to check for the assumption of linearity is to just make a </a:t>
            </a:r>
            <a:r>
              <a:rPr lang="en-US" sz="2400" b="1" dirty="0" smtClean="0">
                <a:latin typeface="Times New Roman" pitchFamily="18" charset="0"/>
                <a:cs typeface="Times New Roman" pitchFamily="18" charset="0"/>
              </a:rPr>
              <a:t>scatter plot </a:t>
            </a:r>
            <a:r>
              <a:rPr lang="en-US" sz="2400" dirty="0" smtClean="0">
                <a:latin typeface="Times New Roman" pitchFamily="18" charset="0"/>
                <a:cs typeface="Times New Roman" pitchFamily="18" charset="0"/>
              </a:rPr>
              <a:t>of the two variables.</a:t>
            </a:r>
          </a:p>
          <a:p>
            <a:pPr algn="just">
              <a:spcBef>
                <a:spcPts val="0"/>
              </a:spcBef>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113520" cy="2286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2286000"/>
            <a:ext cx="4600575" cy="4572000"/>
          </a:xfrm>
          <a:prstGeom prst="rect">
            <a:avLst/>
          </a:prstGeom>
          <a:noFill/>
          <a:ln w="9525">
            <a:noFill/>
            <a:miter lim="800000"/>
            <a:headEnd/>
            <a:tailEnd/>
          </a:ln>
          <a:effectLst/>
        </p:spPr>
      </p:pic>
      <p:sp>
        <p:nvSpPr>
          <p:cNvPr id="5" name="TextBox 4"/>
          <p:cNvSpPr txBox="1"/>
          <p:nvPr/>
        </p:nvSpPr>
        <p:spPr>
          <a:xfrm flipH="1">
            <a:off x="4571999" y="2286000"/>
            <a:ext cx="4572000" cy="4524315"/>
          </a:xfrm>
          <a:prstGeom prst="rect">
            <a:avLst/>
          </a:prstGeom>
          <a:noFill/>
        </p:spPr>
        <p:txBody>
          <a:bodyPr wrap="square" rtlCol="0">
            <a:spAutoFit/>
          </a:bodyPr>
          <a:lstStyle/>
          <a:p>
            <a:pPr algn="just">
              <a:buFont typeface="Arial" pitchFamily="34" charset="0"/>
              <a:buChar char="•"/>
            </a:pPr>
            <a:r>
              <a:rPr lang="en-US" dirty="0" smtClean="0"/>
              <a:t> There isn't a real clear linear relationship here.</a:t>
            </a:r>
          </a:p>
          <a:p>
            <a:pPr algn="just">
              <a:buFont typeface="Arial" pitchFamily="34" charset="0"/>
              <a:buChar char="•"/>
            </a:pPr>
            <a:endParaRPr lang="en-US" dirty="0" smtClean="0"/>
          </a:p>
          <a:p>
            <a:pPr algn="just">
              <a:buFont typeface="Arial" pitchFamily="34" charset="0"/>
              <a:buChar char="•"/>
            </a:pPr>
            <a:r>
              <a:rPr lang="en-US" b="1" dirty="0" smtClean="0"/>
              <a:t>It's just kind of a random scatter or cloud of points, </a:t>
            </a:r>
            <a:r>
              <a:rPr lang="en-US" dirty="0" smtClean="0"/>
              <a:t>meaning that a change in years pro doesn't really give us any information about how buck outs will change.</a:t>
            </a:r>
          </a:p>
          <a:p>
            <a:pPr algn="just">
              <a:buFont typeface="Arial" pitchFamily="34" charset="0"/>
              <a:buChar char="•"/>
            </a:pPr>
            <a:endParaRPr lang="en-US" dirty="0" smtClean="0"/>
          </a:p>
          <a:p>
            <a:pPr algn="just">
              <a:buFont typeface="Arial" pitchFamily="34" charset="0"/>
              <a:buChar char="•"/>
            </a:pPr>
            <a:r>
              <a:rPr lang="en-US" dirty="0" smtClean="0"/>
              <a:t>So when we see something like this, we're</a:t>
            </a:r>
          </a:p>
          <a:p>
            <a:pPr algn="just"/>
            <a:r>
              <a:rPr lang="en-US" dirty="0" smtClean="0"/>
              <a:t>expecting a correlation that's close to 0, or a very weak correlation.</a:t>
            </a:r>
          </a:p>
          <a:p>
            <a:pPr algn="just"/>
            <a:endParaRPr lang="en-US" dirty="0" smtClean="0"/>
          </a:p>
          <a:p>
            <a:pPr algn="just">
              <a:buFont typeface="Arial" pitchFamily="34" charset="0"/>
              <a:buChar char="•"/>
            </a:pPr>
            <a:r>
              <a:rPr lang="en-US" dirty="0" smtClean="0"/>
              <a:t>And also, if we had to fit a linear model to this data, meaning a line of best fit, it would be pretty much flat.</a:t>
            </a:r>
          </a:p>
          <a:p>
            <a:pPr algn="just"/>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Lets see how the line would fit through the data with another function. And that function is called </a:t>
            </a:r>
            <a:r>
              <a:rPr lang="en-US" sz="2400" dirty="0" err="1" smtClean="0"/>
              <a:t>abline</a:t>
            </a:r>
            <a:r>
              <a:rPr lang="en-US" sz="2400" dirty="0" smtClean="0"/>
              <a:t>.</a:t>
            </a:r>
          </a:p>
          <a:p>
            <a:pPr algn="just"/>
            <a:endParaRPr lang="en-US" sz="800" dirty="0" smtClean="0"/>
          </a:p>
          <a:p>
            <a:pPr algn="just"/>
            <a:r>
              <a:rPr lang="en-US" sz="2400" dirty="0" smtClean="0"/>
              <a:t>So </a:t>
            </a:r>
            <a:r>
              <a:rPr lang="en-US" sz="2400" b="1" dirty="0" err="1" smtClean="0"/>
              <a:t>abline</a:t>
            </a:r>
            <a:r>
              <a:rPr lang="en-US" sz="2400" dirty="0" smtClean="0"/>
              <a:t> is going to produce over our </a:t>
            </a:r>
            <a:r>
              <a:rPr lang="en-US" sz="2400" dirty="0" err="1" smtClean="0"/>
              <a:t>scatterplot</a:t>
            </a:r>
            <a:r>
              <a:rPr lang="en-US" sz="2400" dirty="0" smtClean="0"/>
              <a:t> a model to the variables. Now because correlation is all about linearity, the linear relationship between two variables, we're going to use the </a:t>
            </a:r>
            <a:r>
              <a:rPr lang="en-US" sz="2400" b="1" dirty="0" smtClean="0"/>
              <a:t>lm </a:t>
            </a:r>
            <a:r>
              <a:rPr lang="en-US" sz="2400" dirty="0" smtClean="0"/>
              <a:t>function, which is a linear model function</a:t>
            </a:r>
          </a:p>
          <a:p>
            <a:pPr algn="just"/>
            <a:endParaRPr lang="en-US" sz="1050" dirty="0" smtClean="0"/>
          </a:p>
          <a:p>
            <a:pPr algn="just"/>
            <a:r>
              <a:rPr lang="en-US" sz="2400" dirty="0" smtClean="0"/>
              <a:t>In order to input these variables into the lm function, </a:t>
            </a:r>
            <a:r>
              <a:rPr lang="en-US" sz="2400" b="1" dirty="0" smtClean="0"/>
              <a:t>we're actually going to have to reverse the order. </a:t>
            </a:r>
            <a:r>
              <a:rPr lang="en-US" sz="2400" dirty="0" smtClean="0"/>
              <a:t>So we want to predict buck outs as a function of years pro.</a:t>
            </a:r>
          </a:p>
          <a:p>
            <a:pPr algn="just"/>
            <a:endParaRPr lang="en-US" sz="1050" dirty="0" smtClean="0"/>
          </a:p>
          <a:p>
            <a:pPr algn="just"/>
            <a:r>
              <a:rPr lang="en-US" sz="2400" b="1" dirty="0" smtClean="0"/>
              <a:t>~</a:t>
            </a:r>
            <a:r>
              <a:rPr lang="en-US" sz="2400" dirty="0" smtClean="0"/>
              <a:t> means as a function of</a:t>
            </a:r>
            <a:r>
              <a:rPr lang="en-US" sz="2400" b="1" dirty="0" smtClean="0"/>
              <a:t>.</a:t>
            </a:r>
            <a:endParaRPr lang="en-US" sz="2400" b="1" dirty="0"/>
          </a:p>
        </p:txBody>
      </p:sp>
      <p:pic>
        <p:nvPicPr>
          <p:cNvPr id="3074" name="Picture 2"/>
          <p:cNvPicPr>
            <a:picLocks noChangeAspect="1" noChangeArrowheads="1"/>
          </p:cNvPicPr>
          <p:nvPr/>
        </p:nvPicPr>
        <p:blipFill>
          <a:blip r:embed="rId2"/>
          <a:srcRect/>
          <a:stretch>
            <a:fillRect/>
          </a:stretch>
        </p:blipFill>
        <p:spPr bwMode="auto">
          <a:xfrm>
            <a:off x="0" y="4572000"/>
            <a:ext cx="5257800" cy="2286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257800" y="3581401"/>
            <a:ext cx="388620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sz="2400" dirty="0" smtClean="0"/>
              <a:t>We got a pretty flat line fitting through this data, most of the data points falling pretty far away from this line, indicating that there's not a really strong linear relationship here.</a:t>
            </a:r>
          </a:p>
          <a:p>
            <a:pPr algn="just"/>
            <a:endParaRPr lang="en-US" sz="2400" dirty="0" smtClean="0"/>
          </a:p>
          <a:p>
            <a:pPr algn="just"/>
            <a:r>
              <a:rPr lang="en-US" sz="2400" dirty="0" smtClean="0"/>
              <a:t>Let's look at the relationship between another variable and buck outs.</a:t>
            </a:r>
          </a:p>
          <a:p>
            <a:pPr algn="just"/>
            <a:endParaRPr lang="en-US" sz="2400" dirty="0" smtClean="0"/>
          </a:p>
          <a:p>
            <a:pPr algn="just"/>
            <a:r>
              <a:rPr lang="en-US" sz="2400" dirty="0" smtClean="0"/>
              <a:t>Let's look at, instead of years pro as our independent variable, let's look at the number of events the riders participated in 2012.</a:t>
            </a:r>
          </a:p>
          <a:p>
            <a:pPr algn="just"/>
            <a:endParaRPr lang="en-US" sz="2400" dirty="0" smtClean="0"/>
          </a:p>
          <a:p>
            <a:pPr algn="just"/>
            <a:r>
              <a:rPr lang="en-US" sz="2400" dirty="0" smtClean="0"/>
              <a:t>Now if we think about the data set, it would make sense that the more events a rider participated in, the more attempts they would have at riding the bull.</a:t>
            </a:r>
          </a:p>
          <a:p>
            <a:pPr algn="just">
              <a:buNone/>
            </a:pPr>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buNone/>
            </a:pPr>
            <a:r>
              <a:rPr lang="en-US" sz="1800" dirty="0" smtClean="0"/>
              <a:t>And here we see that nice line. Most of the </a:t>
            </a:r>
          </a:p>
          <a:p>
            <a:pPr algn="just">
              <a:buNone/>
            </a:pPr>
            <a:r>
              <a:rPr lang="en-US" sz="1800" dirty="0" smtClean="0"/>
              <a:t>Points  are clustered closely to that line,</a:t>
            </a:r>
          </a:p>
          <a:p>
            <a:pPr algn="just">
              <a:buNone/>
            </a:pPr>
            <a:r>
              <a:rPr lang="en-US" sz="1800" dirty="0" smtClean="0"/>
              <a:t> </a:t>
            </a:r>
            <a:r>
              <a:rPr lang="en-US" sz="1800" b="1" dirty="0" smtClean="0"/>
              <a:t>indicating a strong linear relationship.</a:t>
            </a:r>
          </a:p>
          <a:p>
            <a:pPr>
              <a:buNone/>
            </a:pPr>
            <a:r>
              <a:rPr lang="en-US" sz="1200" dirty="0" smtClean="0"/>
              <a:t> </a:t>
            </a:r>
            <a:endParaRPr lang="en-US" sz="1200" dirty="0"/>
          </a:p>
        </p:txBody>
      </p:sp>
      <p:pic>
        <p:nvPicPr>
          <p:cNvPr id="4098" name="Picture 2"/>
          <p:cNvPicPr>
            <a:picLocks noChangeAspect="1" noChangeArrowheads="1"/>
          </p:cNvPicPr>
          <p:nvPr/>
        </p:nvPicPr>
        <p:blipFill>
          <a:blip r:embed="rId2"/>
          <a:srcRect/>
          <a:stretch>
            <a:fillRect/>
          </a:stretch>
        </p:blipFill>
        <p:spPr bwMode="auto">
          <a:xfrm>
            <a:off x="0" y="4038600"/>
            <a:ext cx="9144000" cy="2819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419600" y="0"/>
            <a:ext cx="4724400" cy="3990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p>
            <a:r>
              <a:rPr lang="en-US" sz="2400" b="1" dirty="0" smtClean="0"/>
              <a:t>How to calculate the correlation between two numeric variables.</a:t>
            </a:r>
            <a:endParaRPr lang="en-US" sz="2400" b="1" dirty="0"/>
          </a:p>
        </p:txBody>
      </p:sp>
      <p:sp>
        <p:nvSpPr>
          <p:cNvPr id="3" name="Content Placeholder 2"/>
          <p:cNvSpPr>
            <a:spLocks noGrp="1"/>
          </p:cNvSpPr>
          <p:nvPr>
            <p:ph idx="1"/>
          </p:nvPr>
        </p:nvSpPr>
        <p:spPr>
          <a:xfrm>
            <a:off x="0" y="609600"/>
            <a:ext cx="9144000" cy="6248400"/>
          </a:xfrm>
        </p:spPr>
        <p:txBody>
          <a:bodyPr>
            <a:normAutofit/>
          </a:bodyPr>
          <a:lstStyle/>
          <a:p>
            <a:r>
              <a:rPr lang="en-US" sz="2400" dirty="0" smtClean="0"/>
              <a:t> Relation is fairly weak if It's very close to 0</a:t>
            </a:r>
            <a:r>
              <a:rPr lang="en-US" sz="2400" b="1" dirty="0" smtClean="0"/>
              <a:t>.</a:t>
            </a:r>
          </a:p>
          <a:p>
            <a:endParaRPr lang="en-US" sz="1050" dirty="0" smtClean="0"/>
          </a:p>
          <a:p>
            <a:r>
              <a:rPr lang="en-US" sz="2400" dirty="0" smtClean="0"/>
              <a:t>Remember, correlation close to -1 or 1 indicates a strong relationship.</a:t>
            </a:r>
          </a:p>
          <a:p>
            <a:endParaRPr lang="en-US" sz="1050" dirty="0" smtClean="0"/>
          </a:p>
          <a:p>
            <a:r>
              <a:rPr lang="en-US" sz="2400" dirty="0" smtClean="0"/>
              <a:t>Once you get close to 0, it indicates that there's no real relationship at all.</a:t>
            </a:r>
          </a:p>
          <a:p>
            <a:endParaRPr lang="en-US" sz="1100" dirty="0" smtClean="0"/>
          </a:p>
          <a:p>
            <a:r>
              <a:rPr lang="en-US" sz="2400" dirty="0" smtClean="0"/>
              <a:t>Now we could also see the same thing with our events and buck outs.  See this strong, positive correlation of 0.99</a:t>
            </a:r>
            <a:endParaRPr lang="en-US" sz="2400" dirty="0"/>
          </a:p>
        </p:txBody>
      </p:sp>
      <p:pic>
        <p:nvPicPr>
          <p:cNvPr id="5122" name="Picture 2"/>
          <p:cNvPicPr>
            <a:picLocks noChangeAspect="1" noChangeArrowheads="1"/>
          </p:cNvPicPr>
          <p:nvPr/>
        </p:nvPicPr>
        <p:blipFill>
          <a:blip r:embed="rId2"/>
          <a:srcRect/>
          <a:stretch>
            <a:fillRect/>
          </a:stretch>
        </p:blipFill>
        <p:spPr bwMode="auto">
          <a:xfrm>
            <a:off x="228600" y="3962400"/>
            <a:ext cx="8634600" cy="236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spcBef>
                <a:spcPts val="0"/>
              </a:spcBef>
            </a:pPr>
            <a:r>
              <a:rPr lang="en-US" sz="2000" dirty="0" smtClean="0"/>
              <a:t>Now besides giving the </a:t>
            </a:r>
            <a:r>
              <a:rPr lang="en-US" sz="2000" dirty="0" err="1" smtClean="0"/>
              <a:t>cor</a:t>
            </a:r>
            <a:r>
              <a:rPr lang="en-US" sz="2000" dirty="0" smtClean="0"/>
              <a:t> function pairs of variables separated by a comma, we could also ask it to give us a correlation matrix.</a:t>
            </a:r>
          </a:p>
          <a:p>
            <a:pPr algn="just">
              <a:spcBef>
                <a:spcPts val="0"/>
              </a:spcBef>
            </a:pPr>
            <a:endParaRPr lang="en-US" sz="2000" dirty="0" smtClean="0"/>
          </a:p>
          <a:p>
            <a:pPr algn="just">
              <a:spcBef>
                <a:spcPts val="0"/>
              </a:spcBef>
            </a:pPr>
            <a:r>
              <a:rPr lang="en-US" sz="2000" dirty="0" smtClean="0"/>
              <a:t>So we can use a trick here where we essentially make a vector of variable names. Lets call this one </a:t>
            </a:r>
            <a:r>
              <a:rPr lang="en-US" sz="2000" dirty="0" err="1" smtClean="0"/>
              <a:t>myvars</a:t>
            </a:r>
            <a:endParaRPr lang="en-US" sz="2000" dirty="0" smtClean="0"/>
          </a:p>
          <a:p>
            <a:pPr algn="just">
              <a:spcBef>
                <a:spcPts val="0"/>
              </a:spcBef>
            </a:pPr>
            <a:endParaRPr lang="en-US" sz="2000" dirty="0" smtClean="0"/>
          </a:p>
          <a:p>
            <a:pPr algn="just">
              <a:spcBef>
                <a:spcPts val="0"/>
              </a:spcBef>
            </a:pPr>
            <a:r>
              <a:rPr lang="en-US" sz="2000" dirty="0" smtClean="0"/>
              <a:t>Then I can use the assignment key and give it a vector of variable names using C function.</a:t>
            </a:r>
          </a:p>
          <a:p>
            <a:pPr algn="just">
              <a:spcBef>
                <a:spcPts val="0"/>
              </a:spcBef>
            </a:pPr>
            <a:endParaRPr lang="en-US" sz="2000" dirty="0" smtClean="0"/>
          </a:p>
          <a:p>
            <a:pPr algn="just">
              <a:spcBef>
                <a:spcPts val="0"/>
              </a:spcBef>
            </a:pPr>
            <a:r>
              <a:rPr lang="en-US" sz="2000" dirty="0" smtClean="0"/>
              <a:t>So if I want to look at </a:t>
            </a:r>
            <a:r>
              <a:rPr lang="en-US" sz="2000" b="1" dirty="0" smtClean="0"/>
              <a:t>years pro and events and buck outs</a:t>
            </a:r>
            <a:r>
              <a:rPr lang="en-US" sz="2000" dirty="0" smtClean="0"/>
              <a:t>, I can put all variable names here that I want into a single vector called </a:t>
            </a:r>
            <a:r>
              <a:rPr lang="en-US" sz="2000" dirty="0" err="1" smtClean="0"/>
              <a:t>myvars</a:t>
            </a:r>
            <a:r>
              <a:rPr lang="en-US" sz="2000" dirty="0" smtClean="0"/>
              <a:t>.</a:t>
            </a:r>
          </a:p>
          <a:p>
            <a:pPr algn="just">
              <a:spcBef>
                <a:spcPts val="0"/>
              </a:spcBef>
            </a:pPr>
            <a:endParaRPr lang="en-US" sz="2000" b="1" dirty="0" smtClean="0"/>
          </a:p>
          <a:p>
            <a:pPr algn="just">
              <a:spcBef>
                <a:spcPts val="0"/>
              </a:spcBef>
            </a:pPr>
            <a:r>
              <a:rPr lang="en-US" sz="2000" dirty="0" smtClean="0"/>
              <a:t>Now if I then ask for</a:t>
            </a:r>
            <a:r>
              <a:rPr lang="en-US" sz="2000" b="1" dirty="0" smtClean="0"/>
              <a:t> </a:t>
            </a:r>
            <a:r>
              <a:rPr lang="en-US" sz="2000" b="1" dirty="0" err="1" smtClean="0"/>
              <a:t>cor</a:t>
            </a:r>
            <a:r>
              <a:rPr lang="en-US" sz="2000" b="1" dirty="0" smtClean="0"/>
              <a:t> </a:t>
            </a:r>
            <a:r>
              <a:rPr lang="en-US" sz="2000" dirty="0" smtClean="0"/>
              <a:t>of the bull data frame</a:t>
            </a:r>
            <a:r>
              <a:rPr lang="en-US" sz="2000" b="1" dirty="0" smtClean="0"/>
              <a:t>, </a:t>
            </a:r>
            <a:r>
              <a:rPr lang="en-US" sz="2000" dirty="0" smtClean="0"/>
              <a:t>and then I can index this by certain rows and columns</a:t>
            </a:r>
          </a:p>
          <a:p>
            <a:pPr algn="just">
              <a:spcBef>
                <a:spcPts val="0"/>
              </a:spcBef>
            </a:pPr>
            <a:endParaRPr lang="en-US" sz="2400" dirty="0"/>
          </a:p>
        </p:txBody>
      </p:sp>
      <p:pic>
        <p:nvPicPr>
          <p:cNvPr id="6146" name="Picture 2"/>
          <p:cNvPicPr>
            <a:picLocks noChangeAspect="1" noChangeArrowheads="1"/>
          </p:cNvPicPr>
          <p:nvPr/>
        </p:nvPicPr>
        <p:blipFill>
          <a:blip r:embed="rId2"/>
          <a:srcRect/>
          <a:stretch>
            <a:fillRect/>
          </a:stretch>
        </p:blipFill>
        <p:spPr bwMode="auto">
          <a:xfrm>
            <a:off x="0" y="4419600"/>
            <a:ext cx="914400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fontScale="92500" lnSpcReduction="10000"/>
          </a:bodyPr>
          <a:lstStyle/>
          <a:p>
            <a:pPr algn="just"/>
            <a:r>
              <a:rPr lang="en-US" sz="2400" dirty="0" smtClean="0"/>
              <a:t>You worked really hard, you did the experiment and now you got some data here it is plotted on an XY graph</a:t>
            </a:r>
          </a:p>
          <a:p>
            <a:endParaRPr lang="en-US" sz="1800" dirty="0" smtClean="0"/>
          </a:p>
          <a:p>
            <a:pPr lvl="0" algn="just"/>
            <a:endParaRPr lang="en-US" sz="2400" dirty="0" smtClean="0">
              <a:solidFill>
                <a:prstClr val="black"/>
              </a:solidFill>
            </a:endParaRPr>
          </a:p>
          <a:p>
            <a:pPr lvl="0" algn="just"/>
            <a:endParaRPr lang="en-US" sz="2400" dirty="0" smtClean="0">
              <a:solidFill>
                <a:prstClr val="black"/>
              </a:solidFill>
            </a:endParaRPr>
          </a:p>
          <a:p>
            <a:pPr lvl="0" algn="just"/>
            <a:r>
              <a:rPr lang="en-US" sz="2400" dirty="0" smtClean="0">
                <a:solidFill>
                  <a:prstClr val="black"/>
                </a:solidFill>
              </a:rPr>
              <a:t>We usually like to add a line to our data so we can see what the trend is, but is this the best line we should use</a:t>
            </a:r>
          </a:p>
          <a:p>
            <a:endParaRPr lang="en-US" sz="1800" dirty="0" smtClean="0"/>
          </a:p>
          <a:p>
            <a:endParaRPr lang="en-US" sz="1800" dirty="0" smtClean="0"/>
          </a:p>
          <a:p>
            <a:endParaRPr lang="en-US" sz="1800" dirty="0" smtClean="0"/>
          </a:p>
          <a:p>
            <a:endParaRPr lang="en-US" sz="1800" dirty="0" smtClean="0"/>
          </a:p>
          <a:p>
            <a:pPr algn="just"/>
            <a:r>
              <a:rPr lang="en-US" sz="2400" dirty="0" smtClean="0">
                <a:solidFill>
                  <a:prstClr val="black"/>
                </a:solidFill>
              </a:rPr>
              <a:t>or does this new line fit the data even better or what about this line is it better or worse than the other options </a:t>
            </a:r>
            <a:r>
              <a:rPr lang="en-US" sz="2400" dirty="0" smtClean="0"/>
              <a:t>a horizontal line that cuts through the average Y value of our data is probably the worst fit of all</a:t>
            </a:r>
            <a:r>
              <a:rPr lang="en-US" sz="2400" dirty="0" smtClean="0">
                <a:solidFill>
                  <a:prstClr val="black"/>
                </a:solidFill>
              </a:rPr>
              <a:t> </a:t>
            </a:r>
          </a:p>
        </p:txBody>
      </p:sp>
      <p:pic>
        <p:nvPicPr>
          <p:cNvPr id="5" name="Picture 2"/>
          <p:cNvPicPr>
            <a:picLocks noChangeAspect="1" noChangeArrowheads="1"/>
          </p:cNvPicPr>
          <p:nvPr/>
        </p:nvPicPr>
        <p:blipFill>
          <a:blip r:embed="rId2"/>
          <a:srcRect/>
          <a:stretch>
            <a:fillRect/>
          </a:stretch>
        </p:blipFill>
        <p:spPr bwMode="auto">
          <a:xfrm>
            <a:off x="6019800" y="609600"/>
            <a:ext cx="2514600" cy="1754372"/>
          </a:xfrm>
          <a:prstGeom prst="rect">
            <a:avLst/>
          </a:prstGeom>
          <a:noFill/>
          <a:ln w="9525">
            <a:solidFill>
              <a:schemeClr val="tx1"/>
            </a:solidFill>
            <a:miter lim="800000"/>
            <a:headEnd/>
            <a:tailEnd/>
          </a:ln>
          <a:effectLst/>
        </p:spPr>
      </p:pic>
      <p:pic>
        <p:nvPicPr>
          <p:cNvPr id="6" name="Picture 4"/>
          <p:cNvPicPr>
            <a:picLocks noChangeAspect="1" noChangeArrowheads="1"/>
          </p:cNvPicPr>
          <p:nvPr/>
        </p:nvPicPr>
        <p:blipFill>
          <a:blip r:embed="rId3"/>
          <a:srcRect/>
          <a:stretch>
            <a:fillRect/>
          </a:stretch>
        </p:blipFill>
        <p:spPr bwMode="auto">
          <a:xfrm>
            <a:off x="6019800" y="2590800"/>
            <a:ext cx="2514600" cy="1828800"/>
          </a:xfrm>
          <a:prstGeom prst="rect">
            <a:avLst/>
          </a:prstGeom>
          <a:noFill/>
          <a:ln w="9525">
            <a:solidFill>
              <a:schemeClr val="tx1"/>
            </a:solid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6019800" y="4724400"/>
            <a:ext cx="2514600" cy="2034692"/>
          </a:xfrm>
          <a:prstGeom prst="rect">
            <a:avLst/>
          </a:prstGeom>
          <a:noFill/>
          <a:ln w="9525">
            <a:solidFill>
              <a:schemeClr val="tx1"/>
            </a:solid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0" y="0"/>
            <a:ext cx="8991600" cy="45529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a:srcRect/>
          <a:stretch>
            <a:fillRect/>
          </a:stretch>
        </p:blipFill>
        <p:spPr bwMode="auto">
          <a:xfrm>
            <a:off x="5334707" y="4495800"/>
            <a:ext cx="3809293" cy="2362201"/>
          </a:xfrm>
          <a:prstGeom prst="rect">
            <a:avLst/>
          </a:prstGeom>
          <a:noFill/>
          <a:ln w="9525">
            <a:solidFill>
              <a:schemeClr val="tx1"/>
            </a:solidFill>
            <a:miter lim="800000"/>
            <a:headEnd/>
            <a:tailEnd/>
          </a:ln>
          <a:effectLst/>
        </p:spPr>
      </p:pic>
      <p:pic>
        <p:nvPicPr>
          <p:cNvPr id="1031" name="Picture 7"/>
          <p:cNvPicPr>
            <a:picLocks noChangeAspect="1" noChangeArrowheads="1"/>
          </p:cNvPicPr>
          <p:nvPr/>
        </p:nvPicPr>
        <p:blipFill>
          <a:blip r:embed="rId4"/>
          <a:srcRect/>
          <a:stretch>
            <a:fillRect/>
          </a:stretch>
        </p:blipFill>
        <p:spPr bwMode="auto">
          <a:xfrm>
            <a:off x="0" y="4572000"/>
            <a:ext cx="5257800" cy="2286000"/>
          </a:xfrm>
          <a:prstGeom prst="rect">
            <a:avLst/>
          </a:prstGeom>
          <a:noFill/>
          <a:ln w="9525">
            <a:solidFill>
              <a:schemeClr val="tx1"/>
            </a:solid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Autofit/>
          </a:bodyPr>
          <a:lstStyle/>
          <a:p>
            <a:pPr algn="just"/>
            <a:r>
              <a:rPr lang="en-US" sz="2800" dirty="0" smtClean="0"/>
              <a:t>How has the men’s </a:t>
            </a:r>
            <a:r>
              <a:rPr lang="en-US" sz="2800" dirty="0" err="1" smtClean="0"/>
              <a:t>shotput</a:t>
            </a:r>
            <a:r>
              <a:rPr lang="en-US" sz="2800" dirty="0" smtClean="0"/>
              <a:t> world record changed over time?  What about the women’s world record?</a:t>
            </a:r>
            <a:endParaRPr lang="en-US" sz="2800" dirty="0"/>
          </a:p>
        </p:txBody>
      </p:sp>
      <p:sp>
        <p:nvSpPr>
          <p:cNvPr id="3" name="Content Placeholder 2"/>
          <p:cNvSpPr>
            <a:spLocks noGrp="1"/>
          </p:cNvSpPr>
          <p:nvPr>
            <p:ph idx="1"/>
          </p:nvPr>
        </p:nvSpPr>
        <p:spPr>
          <a:xfrm>
            <a:off x="-28576" y="1038225"/>
            <a:ext cx="9172575" cy="5819775"/>
          </a:xfrm>
        </p:spPr>
        <p:txBody>
          <a:bodyPr>
            <a:normAutofit fontScale="92500" lnSpcReduction="20000"/>
          </a:bodyPr>
          <a:lstStyle/>
          <a:p>
            <a:pPr algn="just"/>
            <a:r>
              <a:rPr lang="en-US" sz="2400" dirty="0" smtClean="0"/>
              <a:t>How many different types of events (e.g. "</a:t>
            </a:r>
            <a:r>
              <a:rPr lang="en-US" sz="2400" dirty="0" err="1" smtClean="0"/>
              <a:t>Mens</a:t>
            </a:r>
            <a:r>
              <a:rPr lang="en-US" sz="2400" dirty="0" smtClean="0"/>
              <a:t> 100m," "</a:t>
            </a:r>
            <a:r>
              <a:rPr lang="en-US" sz="2400" dirty="0" err="1" smtClean="0"/>
              <a:t>Womens</a:t>
            </a:r>
            <a:r>
              <a:rPr lang="en-US" sz="2400" dirty="0" smtClean="0"/>
              <a:t> </a:t>
            </a:r>
            <a:r>
              <a:rPr lang="en-US" sz="2400" dirty="0" err="1" smtClean="0"/>
              <a:t>shotput</a:t>
            </a:r>
            <a:r>
              <a:rPr lang="en-US" sz="2400" dirty="0" smtClean="0"/>
              <a:t>," etc.) are represented in the dataset?</a:t>
            </a:r>
          </a:p>
          <a:p>
            <a:pPr algn="just"/>
            <a:endParaRPr lang="en-US" sz="2400" dirty="0" smtClean="0"/>
          </a:p>
          <a:p>
            <a:pPr algn="just"/>
            <a:r>
              <a:rPr lang="en-US" sz="2400" dirty="0" smtClean="0"/>
              <a:t>In what year did </a:t>
            </a:r>
            <a:r>
              <a:rPr lang="en-US" sz="2400" dirty="0" err="1" smtClean="0"/>
              <a:t>Usain</a:t>
            </a:r>
            <a:r>
              <a:rPr lang="en-US" sz="2400" dirty="0" smtClean="0"/>
              <a:t> Bolt first break the world record for the men's 100m dash?</a:t>
            </a:r>
          </a:p>
          <a:p>
            <a:pPr algn="just"/>
            <a:endParaRPr lang="en-US" sz="2400" dirty="0" smtClean="0"/>
          </a:p>
          <a:p>
            <a:pPr algn="just"/>
            <a:r>
              <a:rPr lang="en-US" sz="2400" dirty="0" smtClean="0"/>
              <a:t>In what year did </a:t>
            </a:r>
            <a:r>
              <a:rPr lang="en-US" sz="2400" dirty="0" err="1" smtClean="0"/>
              <a:t>Usain</a:t>
            </a:r>
            <a:r>
              <a:rPr lang="en-US" sz="2400" dirty="0" smtClean="0"/>
              <a:t> Bolt first break the world record for the men's 100m dash?</a:t>
            </a:r>
          </a:p>
          <a:p>
            <a:pPr algn="just"/>
            <a:endParaRPr lang="en-US" sz="2400" dirty="0" smtClean="0"/>
          </a:p>
          <a:p>
            <a:pPr algn="just"/>
            <a:r>
              <a:rPr lang="en-US" sz="2400" dirty="0" smtClean="0"/>
              <a:t>Which variable tells us the record setting time or distance? The variable name in the dataset is:</a:t>
            </a:r>
          </a:p>
          <a:p>
            <a:pPr algn="just"/>
            <a:endParaRPr lang="en-US" sz="2400" dirty="0" smtClean="0"/>
          </a:p>
          <a:p>
            <a:pPr algn="just"/>
            <a:r>
              <a:rPr lang="en-US" sz="2400" dirty="0" smtClean="0"/>
              <a:t>What type of variable is this? </a:t>
            </a:r>
          </a:p>
          <a:p>
            <a:pPr algn="just"/>
            <a:endParaRPr lang="en-US" sz="2400" dirty="0" smtClean="0"/>
          </a:p>
          <a:p>
            <a:pPr algn="just"/>
            <a:r>
              <a:rPr lang="en-US" sz="2400" dirty="0" smtClean="0"/>
              <a:t>Which variable tells us when the record was broken? The variable name in the dataset is:</a:t>
            </a:r>
          </a:p>
          <a:p>
            <a:pPr algn="just"/>
            <a:endParaRPr lang="en-US" sz="2400" dirty="0" smtClean="0"/>
          </a:p>
          <a:p>
            <a:pPr algn="just"/>
            <a:r>
              <a:rPr lang="en-US" sz="2400" dirty="0" smtClean="0"/>
              <a:t>What type of variable is this?</a:t>
            </a:r>
          </a:p>
          <a:p>
            <a:pPr algn="just"/>
            <a:endParaRPr 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a:bodyPr>
          <a:lstStyle/>
          <a:p>
            <a:pPr algn="just"/>
            <a:r>
              <a:rPr lang="en-US" sz="2800" dirty="0" smtClean="0"/>
              <a:t>Let's break this analysis into its required steps:</a:t>
            </a:r>
            <a:br>
              <a:rPr lang="en-US" sz="2800" dirty="0" smtClean="0"/>
            </a:br>
            <a:endParaRPr lang="en-US" sz="2800" dirty="0" smtClean="0"/>
          </a:p>
          <a:p>
            <a:pPr marL="514350" indent="-514350" algn="just">
              <a:buAutoNum type="arabicPeriod"/>
            </a:pPr>
            <a:r>
              <a:rPr lang="en-US" sz="2800" dirty="0" smtClean="0"/>
              <a:t>Create a subset of the dataset that contains only the World Record cases for men’s </a:t>
            </a:r>
            <a:r>
              <a:rPr lang="en-US" sz="2800" dirty="0" err="1" smtClean="0"/>
              <a:t>shotput</a:t>
            </a:r>
            <a:r>
              <a:rPr lang="en-US" sz="2800" dirty="0" smtClean="0"/>
              <a:t>.</a:t>
            </a:r>
            <a:br>
              <a:rPr lang="en-US" sz="2800" dirty="0" smtClean="0"/>
            </a:br>
            <a:endParaRPr lang="en-US" sz="2800" dirty="0" smtClean="0"/>
          </a:p>
          <a:p>
            <a:pPr marL="514350" indent="-514350" algn="just">
              <a:buAutoNum type="arabicPeriod"/>
            </a:pPr>
            <a:r>
              <a:rPr lang="en-US" sz="2800" dirty="0" smtClean="0"/>
              <a:t>Create a subset that contains only the World Record cases for women's </a:t>
            </a:r>
            <a:r>
              <a:rPr lang="en-US" sz="2800" dirty="0" err="1" smtClean="0"/>
              <a:t>shotput</a:t>
            </a:r>
            <a:r>
              <a:rPr lang="en-US" sz="2800" dirty="0" smtClean="0"/>
              <a:t>. </a:t>
            </a:r>
          </a:p>
          <a:p>
            <a:pPr marL="514350" indent="-514350" algn="just">
              <a:buAutoNum type="arabicPeriod"/>
            </a:pPr>
            <a:endParaRPr lang="en-US" sz="2800" dirty="0" smtClean="0"/>
          </a:p>
          <a:p>
            <a:pPr marL="514350" indent="-514350" algn="just">
              <a:buAutoNum type="arabicPeriod"/>
            </a:pPr>
            <a:r>
              <a:rPr lang="en-US" sz="2800" dirty="0" smtClean="0"/>
              <a:t>Create a </a:t>
            </a:r>
            <a:r>
              <a:rPr lang="en-US" sz="2800" dirty="0" err="1" smtClean="0"/>
              <a:t>scatterplot</a:t>
            </a:r>
            <a:r>
              <a:rPr lang="en-US" sz="2800" dirty="0" smtClean="0"/>
              <a:t> of year and record </a:t>
            </a:r>
            <a:r>
              <a:rPr lang="en-US" sz="2800" dirty="0" err="1" smtClean="0"/>
              <a:t>shotput</a:t>
            </a:r>
            <a:r>
              <a:rPr lang="en-US" sz="2800" dirty="0" smtClean="0"/>
              <a:t> distance: one for men and one for women.  </a:t>
            </a:r>
          </a:p>
          <a:p>
            <a:pPr marL="514350" indent="-514350" algn="just">
              <a:buAutoNum type="arabicPeriod"/>
            </a:pPr>
            <a:endParaRPr lang="en-US" sz="2800" dirty="0" smtClean="0"/>
          </a:p>
          <a:p>
            <a:pPr marL="514350" indent="-514350" algn="just">
              <a:buAutoNum type="arabicPeriod"/>
            </a:pPr>
            <a:r>
              <a:rPr lang="en-US" sz="2800" dirty="0" smtClean="0"/>
              <a:t>Confirm from these plots that a linear model is appropriate.  </a:t>
            </a:r>
          </a:p>
          <a:p>
            <a:pPr marL="514350" indent="-514350" algn="just">
              <a:buAutoNum type="arabicPeriod"/>
            </a:pPr>
            <a:endParaRPr lang="en-US" sz="2800" dirty="0" smtClean="0"/>
          </a:p>
          <a:p>
            <a:pPr marL="514350" indent="-514350" algn="just">
              <a:buAutoNum type="arabicPeriod"/>
            </a:pPr>
            <a:r>
              <a:rPr lang="en-US" sz="2800" dirty="0" smtClean="0"/>
              <a:t>Run a linear model for each event and then interpret the results.</a:t>
            </a:r>
            <a:endParaRPr lang="en-US"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400" b="1" dirty="0" smtClean="0"/>
              <a:t>Here is the code you will use:</a:t>
            </a:r>
          </a:p>
          <a:p>
            <a:r>
              <a:rPr lang="en-US" sz="2400" b="1" dirty="0" smtClean="0"/>
              <a:t>#Subset the data</a:t>
            </a:r>
            <a:r>
              <a:rPr lang="en-US" sz="2400" dirty="0" smtClean="0"/>
              <a:t/>
            </a:r>
            <a:br>
              <a:rPr lang="en-US" sz="2400" dirty="0" smtClean="0"/>
            </a:br>
            <a:r>
              <a:rPr lang="en-US" sz="2400" dirty="0" err="1" smtClean="0"/>
              <a:t>menshot</a:t>
            </a:r>
            <a:r>
              <a:rPr lang="en-US" sz="2400" dirty="0" smtClean="0"/>
              <a:t> &lt;- WR[</a:t>
            </a:r>
            <a:r>
              <a:rPr lang="en-US" sz="2400" dirty="0" err="1" smtClean="0"/>
              <a:t>WR$Event</a:t>
            </a:r>
            <a:r>
              <a:rPr lang="en-US" sz="2400" dirty="0" smtClean="0"/>
              <a:t>=='</a:t>
            </a:r>
            <a:r>
              <a:rPr lang="en-US" sz="2400" dirty="0" err="1" smtClean="0"/>
              <a:t>Mens</a:t>
            </a:r>
            <a:r>
              <a:rPr lang="en-US" sz="2400" dirty="0" smtClean="0"/>
              <a:t> </a:t>
            </a:r>
            <a:r>
              <a:rPr lang="en-US" sz="2400" dirty="0" err="1" smtClean="0"/>
              <a:t>Shotput</a:t>
            </a:r>
            <a:r>
              <a:rPr lang="en-US" sz="2400" dirty="0" smtClean="0"/>
              <a:t>',]</a:t>
            </a:r>
            <a:br>
              <a:rPr lang="en-US" sz="2400" dirty="0" smtClean="0"/>
            </a:br>
            <a:r>
              <a:rPr lang="en-US" sz="2400" dirty="0" err="1" smtClean="0"/>
              <a:t>womenshot</a:t>
            </a:r>
            <a:r>
              <a:rPr lang="en-US" sz="2400" dirty="0" smtClean="0"/>
              <a:t> &lt;- WR[</a:t>
            </a:r>
            <a:r>
              <a:rPr lang="en-US" sz="2400" dirty="0" err="1" smtClean="0"/>
              <a:t>WR$Event</a:t>
            </a:r>
            <a:r>
              <a:rPr lang="en-US" sz="2400" dirty="0" smtClean="0"/>
              <a:t>=='</a:t>
            </a:r>
            <a:r>
              <a:rPr lang="en-US" sz="2400" dirty="0" err="1" smtClean="0"/>
              <a:t>Womens</a:t>
            </a:r>
            <a:r>
              <a:rPr lang="en-US" sz="2400" dirty="0" smtClean="0"/>
              <a:t> </a:t>
            </a:r>
            <a:r>
              <a:rPr lang="en-US" sz="2400" dirty="0" err="1" smtClean="0"/>
              <a:t>Shotput</a:t>
            </a:r>
            <a:r>
              <a:rPr lang="en-US" sz="2400" dirty="0" smtClean="0"/>
              <a:t>',] </a:t>
            </a:r>
          </a:p>
          <a:p>
            <a:endParaRPr lang="en-US" sz="2400" b="1" dirty="0" smtClean="0"/>
          </a:p>
          <a:p>
            <a:r>
              <a:rPr lang="en-US" sz="2400" b="1" dirty="0" smtClean="0"/>
              <a:t>#Create </a:t>
            </a:r>
            <a:r>
              <a:rPr lang="en-US" sz="2400" b="1" dirty="0" err="1" smtClean="0"/>
              <a:t>scatterplots</a:t>
            </a:r>
            <a:r>
              <a:rPr lang="en-US" sz="2400" dirty="0" smtClean="0"/>
              <a:t/>
            </a:r>
            <a:br>
              <a:rPr lang="en-US" sz="2400" dirty="0" smtClean="0"/>
            </a:br>
            <a:r>
              <a:rPr lang="en-US" sz="2400" dirty="0" smtClean="0"/>
              <a:t>plot(</a:t>
            </a:r>
            <a:r>
              <a:rPr lang="en-US" sz="2400" dirty="0" err="1" smtClean="0"/>
              <a:t>menshot$Year,menshot$Record,main</a:t>
            </a:r>
            <a:r>
              <a:rPr lang="en-US" sz="2400" dirty="0" smtClean="0"/>
              <a:t>='</a:t>
            </a:r>
            <a:r>
              <a:rPr lang="en-US" sz="2400" dirty="0" err="1" smtClean="0"/>
              <a:t>Mens</a:t>
            </a:r>
            <a:r>
              <a:rPr lang="en-US" sz="2400" dirty="0" smtClean="0"/>
              <a:t> </a:t>
            </a:r>
            <a:r>
              <a:rPr lang="en-US" sz="2400" dirty="0" err="1" smtClean="0"/>
              <a:t>Shotput</a:t>
            </a:r>
            <a:r>
              <a:rPr lang="en-US" sz="2400" dirty="0" smtClean="0"/>
              <a:t> World </a:t>
            </a:r>
            <a:r>
              <a:rPr lang="en-US" sz="2400" dirty="0" err="1" smtClean="0"/>
              <a:t>Records',xlab</a:t>
            </a:r>
            <a:r>
              <a:rPr lang="en-US" sz="2400" dirty="0" smtClean="0"/>
              <a:t>='</a:t>
            </a:r>
            <a:r>
              <a:rPr lang="en-US" sz="2400" dirty="0" err="1" smtClean="0"/>
              <a:t>Year',ylab</a:t>
            </a:r>
            <a:r>
              <a:rPr lang="en-US" sz="2400" dirty="0" smtClean="0"/>
              <a:t>='World Record Distance (m)',</a:t>
            </a:r>
            <a:r>
              <a:rPr lang="en-US" sz="2400" dirty="0" err="1" smtClean="0"/>
              <a:t>pch</a:t>
            </a:r>
            <a:r>
              <a:rPr lang="en-US" sz="2400" dirty="0" smtClean="0"/>
              <a:t>=16)</a:t>
            </a:r>
            <a:br>
              <a:rPr lang="en-US" sz="2400" dirty="0" smtClean="0"/>
            </a:br>
            <a:endParaRPr lang="en-US" sz="2400" dirty="0" smtClean="0"/>
          </a:p>
          <a:p>
            <a:r>
              <a:rPr lang="en-US" sz="2400" dirty="0" smtClean="0"/>
              <a:t>plot(</a:t>
            </a:r>
            <a:r>
              <a:rPr lang="en-US" sz="2400" dirty="0" err="1" smtClean="0"/>
              <a:t>womenshot$Year,womenshot$Record,main</a:t>
            </a:r>
            <a:r>
              <a:rPr lang="en-US" sz="2400" dirty="0" smtClean="0"/>
              <a:t>='</a:t>
            </a:r>
            <a:r>
              <a:rPr lang="en-US" sz="2400" dirty="0" err="1" smtClean="0"/>
              <a:t>Womens</a:t>
            </a:r>
            <a:r>
              <a:rPr lang="en-US" sz="2400" dirty="0" smtClean="0"/>
              <a:t> </a:t>
            </a:r>
            <a:r>
              <a:rPr lang="en-US" sz="2400" dirty="0" err="1" smtClean="0"/>
              <a:t>Shotput</a:t>
            </a:r>
            <a:r>
              <a:rPr lang="en-US" sz="2400" dirty="0" smtClean="0"/>
              <a:t> World </a:t>
            </a:r>
            <a:r>
              <a:rPr lang="en-US" sz="2400" dirty="0" err="1" smtClean="0"/>
              <a:t>Records',xlab</a:t>
            </a:r>
            <a:r>
              <a:rPr lang="en-US" sz="2400" dirty="0" smtClean="0"/>
              <a:t>='</a:t>
            </a:r>
            <a:r>
              <a:rPr lang="en-US" sz="2400" dirty="0" err="1" smtClean="0"/>
              <a:t>Year',ylab</a:t>
            </a:r>
            <a:r>
              <a:rPr lang="en-US" sz="2400" dirty="0" smtClean="0"/>
              <a:t>='World Record Distance (m)',</a:t>
            </a:r>
            <a:r>
              <a:rPr lang="en-US" sz="2400" dirty="0" err="1" smtClean="0"/>
              <a:t>pch</a:t>
            </a:r>
            <a:r>
              <a:rPr lang="en-US" sz="2400" dirty="0" smtClean="0"/>
              <a:t>=16)</a:t>
            </a:r>
          </a:p>
          <a:p>
            <a:endParaRPr lang="en-US" sz="2400" b="1" dirty="0" smtClean="0"/>
          </a:p>
          <a:p>
            <a:r>
              <a:rPr lang="en-US" sz="2400" b="1" dirty="0" smtClean="0"/>
              <a:t>#Run linear models</a:t>
            </a:r>
            <a:r>
              <a:rPr lang="en-US" sz="2400" dirty="0" smtClean="0"/>
              <a:t/>
            </a:r>
            <a:br>
              <a:rPr lang="en-US" sz="2400" dirty="0" smtClean="0"/>
            </a:br>
            <a:r>
              <a:rPr lang="en-US" sz="2400" dirty="0" err="1" smtClean="0"/>
              <a:t>linFit</a:t>
            </a:r>
            <a:r>
              <a:rPr lang="en-US" sz="2400" dirty="0" smtClean="0"/>
              <a:t>(</a:t>
            </a:r>
            <a:r>
              <a:rPr lang="en-US" sz="2400" dirty="0" err="1" smtClean="0"/>
              <a:t>menshot$Year</a:t>
            </a:r>
            <a:r>
              <a:rPr lang="en-US" sz="2400" dirty="0" smtClean="0"/>
              <a:t>, </a:t>
            </a:r>
            <a:r>
              <a:rPr lang="en-US" sz="2400" dirty="0" err="1" smtClean="0"/>
              <a:t>menshot$Record</a:t>
            </a:r>
            <a:r>
              <a:rPr lang="en-US" sz="2400" dirty="0" smtClean="0"/>
              <a:t>)</a:t>
            </a:r>
            <a:br>
              <a:rPr lang="en-US" sz="2400" dirty="0" smtClean="0"/>
            </a:br>
            <a:endParaRPr lang="en-US" sz="2400" dirty="0" smtClean="0"/>
          </a:p>
          <a:p>
            <a:pPr>
              <a:buNone/>
            </a:pPr>
            <a:r>
              <a:rPr lang="en-US" sz="2400" dirty="0" smtClean="0"/>
              <a:t>     </a:t>
            </a:r>
            <a:r>
              <a:rPr lang="en-US" sz="2400" dirty="0" err="1" smtClean="0"/>
              <a:t>linFit</a:t>
            </a:r>
            <a:r>
              <a:rPr lang="en-US" sz="2400" dirty="0" smtClean="0"/>
              <a:t>(</a:t>
            </a:r>
            <a:r>
              <a:rPr lang="en-US" sz="2400" dirty="0" err="1" smtClean="0"/>
              <a:t>womenshot$Year,womenshot$Record</a:t>
            </a:r>
            <a:r>
              <a:rPr lang="en-US" sz="2400" dirty="0" smtClean="0"/>
              <a:t>)</a:t>
            </a:r>
          </a:p>
          <a:p>
            <a:endParaRPr lang="en-US"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r>
              <a:rPr lang="en-US" dirty="0" smtClean="0"/>
              <a:t>Which variable will be on the x-axis of each </a:t>
            </a:r>
            <a:r>
              <a:rPr lang="en-US" dirty="0" err="1" smtClean="0"/>
              <a:t>scatterplot</a:t>
            </a:r>
            <a:r>
              <a:rPr lang="en-US" dirty="0" smtClean="0"/>
              <a:t>?</a:t>
            </a:r>
          </a:p>
          <a:p>
            <a:pPr algn="just"/>
            <a:endParaRPr lang="en-US" dirty="0" smtClean="0"/>
          </a:p>
          <a:p>
            <a:pPr algn="just"/>
            <a:r>
              <a:rPr lang="en-US" dirty="0" smtClean="0"/>
              <a:t>Which function will we use to fit a linear model to the world record data?</a:t>
            </a:r>
          </a:p>
          <a:p>
            <a:pPr algn="just"/>
            <a:endParaRPr lang="en-US" dirty="0" smtClean="0"/>
          </a:p>
          <a:p>
            <a:pPr algn="just"/>
            <a:r>
              <a:rPr lang="en-US" dirty="0" smtClean="0"/>
              <a:t>What is the dependent variable in our linear models?</a:t>
            </a:r>
          </a:p>
          <a:p>
            <a:pPr algn="just"/>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Autofit/>
          </a:bodyPr>
          <a:lstStyle/>
          <a:p>
            <a:pPr algn="just"/>
            <a:r>
              <a:rPr lang="en-US" sz="2800" b="1" dirty="0" smtClean="0"/>
              <a:t>How have the world record times for the men's and the women’s mile event changed over the years?</a:t>
            </a:r>
            <a:br>
              <a:rPr lang="en-US" sz="2800" b="1" dirty="0" smtClean="0"/>
            </a:br>
            <a:r>
              <a:rPr lang="en-US" sz="2800" b="1" dirty="0" smtClean="0"/>
              <a:t/>
            </a:r>
            <a:br>
              <a:rPr lang="en-US" sz="2800" b="1" dirty="0" smtClean="0"/>
            </a:br>
            <a:r>
              <a:rPr lang="en-US" sz="2800" b="1" dirty="0" smtClean="0"/>
              <a:t>We want to find the best-fitting linear model for men's pole vault world records since 1970.</a:t>
            </a:r>
            <a:br>
              <a:rPr lang="en-US" sz="2800" b="1" dirty="0" smtClean="0"/>
            </a:br>
            <a:r>
              <a:rPr lang="en-US" sz="2800" b="1" dirty="0" smtClean="0"/>
              <a:t/>
            </a:r>
            <a:br>
              <a:rPr lang="en-US" sz="2800" b="1" dirty="0" smtClean="0"/>
            </a:br>
            <a:endParaRPr lang="en-US" sz="2800" b="1"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smtClean="0"/>
              <a:t>Standard Deviation Vs Standard Error</a:t>
            </a:r>
            <a:endParaRPr lang="en-US" sz="3600"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81000" y="838200"/>
            <a:ext cx="7772400" cy="1447800"/>
          </a:xfrm>
          <a:prstGeom prst="rect">
            <a:avLst/>
          </a:prstGeom>
          <a:noFill/>
          <a:ln w="9525">
            <a:solidFill>
              <a:schemeClr val="tx1"/>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57200" y="3124200"/>
            <a:ext cx="7772400" cy="3305175"/>
          </a:xfrm>
          <a:prstGeom prst="rect">
            <a:avLst/>
          </a:prstGeom>
          <a:noFill/>
          <a:ln w="9525">
            <a:solidFill>
              <a:schemeClr val="tx1"/>
            </a:solid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147680" cy="68580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04825" y="1095375"/>
            <a:ext cx="8134350" cy="46672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900" b="1" dirty="0" smtClean="0">
                <a:solidFill>
                  <a:prstClr val="black"/>
                </a:solidFill>
              </a:rPr>
              <a:t>Fitting a line to data, least-squares, linear regression</a:t>
            </a:r>
            <a:endParaRPr lang="en-US" dirty="0"/>
          </a:p>
        </p:txBody>
      </p:sp>
      <p:sp>
        <p:nvSpPr>
          <p:cNvPr id="3" name="Content Placeholder 2"/>
          <p:cNvSpPr>
            <a:spLocks noGrp="1"/>
          </p:cNvSpPr>
          <p:nvPr>
            <p:ph sz="half" idx="1"/>
          </p:nvPr>
        </p:nvSpPr>
        <p:spPr>
          <a:xfrm>
            <a:off x="152400" y="609600"/>
            <a:ext cx="5334000" cy="6248400"/>
          </a:xfrm>
        </p:spPr>
        <p:txBody>
          <a:bodyPr>
            <a:normAutofit/>
          </a:bodyPr>
          <a:lstStyle/>
          <a:p>
            <a:pPr algn="just"/>
            <a:r>
              <a:rPr lang="en-US" sz="2000" dirty="0" smtClean="0"/>
              <a:t>Horizontal line cuts through the average Y value which is 3.5. Let's call this point B as different data sets will have different average values on the y- axis.</a:t>
            </a:r>
          </a:p>
          <a:p>
            <a:pPr algn="just"/>
            <a:r>
              <a:rPr lang="en-US" sz="2000" dirty="0" smtClean="0"/>
              <a:t>That is to say the Y value for this line is B and for this particular data set B=3.5 we can measure how well this line fits the data by seeing how close it is to the data points.</a:t>
            </a:r>
          </a:p>
          <a:p>
            <a:pPr algn="just"/>
            <a:endParaRPr lang="en-US" sz="2000" dirty="0" smtClean="0"/>
          </a:p>
          <a:p>
            <a:pPr algn="just"/>
            <a:r>
              <a:rPr lang="en-US" sz="2000" dirty="0" smtClean="0"/>
              <a:t>We'll start with the point in the lower left-hand corner of the graph with coordinates (x1,y1).</a:t>
            </a:r>
          </a:p>
          <a:p>
            <a:pPr algn="just"/>
            <a:endParaRPr lang="en-US" sz="2000" dirty="0" smtClean="0"/>
          </a:p>
          <a:p>
            <a:pPr algn="just"/>
            <a:r>
              <a:rPr lang="en-US" sz="2000" dirty="0" smtClean="0"/>
              <a:t>We can now draw a line from this point up to the line that cuts across the average Y value for this data set. The distance between the line and the first data point equals B-y1.</a:t>
            </a:r>
          </a:p>
          <a:p>
            <a:pPr algn="just"/>
            <a:endParaRPr lang="en-US" sz="2000" dirty="0" smtClean="0"/>
          </a:p>
          <a:p>
            <a:pPr algn="just"/>
            <a:endParaRPr lang="en-US" sz="2000" dirty="0" smtClean="0">
              <a:solidFill>
                <a:prstClr val="black"/>
              </a:solidFill>
            </a:endParaRPr>
          </a:p>
        </p:txBody>
      </p:sp>
      <p:pic>
        <p:nvPicPr>
          <p:cNvPr id="3074" name="Picture 2"/>
          <p:cNvPicPr>
            <a:picLocks noChangeAspect="1" noChangeArrowheads="1"/>
          </p:cNvPicPr>
          <p:nvPr/>
        </p:nvPicPr>
        <p:blipFill>
          <a:blip r:embed="rId2"/>
          <a:srcRect/>
          <a:stretch>
            <a:fillRect/>
          </a:stretch>
        </p:blipFill>
        <p:spPr bwMode="auto">
          <a:xfrm>
            <a:off x="5486400" y="533400"/>
            <a:ext cx="3600718" cy="2819400"/>
          </a:xfrm>
          <a:prstGeom prst="rect">
            <a:avLst/>
          </a:prstGeom>
          <a:noFill/>
          <a:ln w="9525">
            <a:solidFill>
              <a:schemeClr val="tx1"/>
            </a:solid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486400" y="3581399"/>
            <a:ext cx="3581400" cy="3048001"/>
          </a:xfrm>
          <a:prstGeom prst="rect">
            <a:avLst/>
          </a:prstGeom>
          <a:noFill/>
          <a:ln w="9525">
            <a:solidFill>
              <a:schemeClr val="tx1"/>
            </a:solid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33375" y="1038225"/>
            <a:ext cx="8477250" cy="478155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 y="152400"/>
            <a:ext cx="6600825" cy="2352675"/>
          </a:xfrm>
          <a:prstGeom prst="rect">
            <a:avLst/>
          </a:prstGeom>
          <a:noFill/>
          <a:ln w="9525">
            <a:solidFill>
              <a:schemeClr val="tx1"/>
            </a:solid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1676400" y="2590800"/>
            <a:ext cx="7185804" cy="4114800"/>
          </a:xfrm>
          <a:prstGeom prst="rect">
            <a:avLst/>
          </a:prstGeom>
          <a:noFill/>
          <a:ln w="9525">
            <a:solidFill>
              <a:schemeClr val="tx1"/>
            </a:solid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85750" y="1066800"/>
            <a:ext cx="8572500" cy="46482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b="1" dirty="0" smtClean="0"/>
              <a:t>CLUSTERING</a:t>
            </a:r>
            <a:endParaRPr lang="en-US" b="1" dirty="0"/>
          </a:p>
        </p:txBody>
      </p:sp>
      <p:pic>
        <p:nvPicPr>
          <p:cNvPr id="1026" name="Picture 2"/>
          <p:cNvPicPr>
            <a:picLocks noChangeAspect="1" noChangeArrowheads="1"/>
          </p:cNvPicPr>
          <p:nvPr/>
        </p:nvPicPr>
        <p:blipFill>
          <a:blip r:embed="rId2"/>
          <a:srcRect/>
          <a:stretch>
            <a:fillRect/>
          </a:stretch>
        </p:blipFill>
        <p:spPr bwMode="auto">
          <a:xfrm>
            <a:off x="0" y="762000"/>
            <a:ext cx="9144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CLUSTERING</a:t>
            </a:r>
            <a:endParaRPr lang="en-US" dirty="0"/>
          </a:p>
        </p:txBody>
      </p:sp>
      <p:sp>
        <p:nvSpPr>
          <p:cNvPr id="3" name="Content Placeholder 2"/>
          <p:cNvSpPr>
            <a:spLocks noGrp="1"/>
          </p:cNvSpPr>
          <p:nvPr>
            <p:ph idx="1"/>
          </p:nvPr>
        </p:nvSpPr>
        <p:spPr>
          <a:xfrm>
            <a:off x="152400" y="762000"/>
            <a:ext cx="8839200" cy="5943600"/>
          </a:xfrm>
        </p:spPr>
        <p:txBody>
          <a:bodyPr>
            <a:normAutofit/>
          </a:bodyPr>
          <a:lstStyle/>
          <a:p>
            <a:pPr algn="just"/>
            <a:r>
              <a:rPr lang="en-US" sz="2000" b="1" dirty="0" smtClean="0"/>
              <a:t>Unsupervised learning</a:t>
            </a:r>
            <a:r>
              <a:rPr lang="en-US" sz="2000" dirty="0" smtClean="0"/>
              <a:t> means that the training data has no ground truth labels to learn from.</a:t>
            </a:r>
          </a:p>
          <a:p>
            <a:pPr algn="just"/>
            <a:r>
              <a:rPr lang="en-US" sz="2000" b="1" dirty="0" smtClean="0"/>
              <a:t>Supervised learning </a:t>
            </a:r>
            <a:r>
              <a:rPr lang="en-US" sz="2000" dirty="0" smtClean="0"/>
              <a:t>case you knew whether each image was a chair or not a chair.</a:t>
            </a:r>
          </a:p>
          <a:p>
            <a:endParaRPr lang="en-US" dirty="0"/>
          </a:p>
        </p:txBody>
      </p:sp>
      <p:pic>
        <p:nvPicPr>
          <p:cNvPr id="8194" name="Picture 2"/>
          <p:cNvPicPr>
            <a:picLocks noChangeAspect="1" noChangeArrowheads="1"/>
          </p:cNvPicPr>
          <p:nvPr/>
        </p:nvPicPr>
        <p:blipFill>
          <a:blip r:embed="rId2"/>
          <a:srcRect/>
          <a:stretch>
            <a:fillRect/>
          </a:stretch>
        </p:blipFill>
        <p:spPr bwMode="auto">
          <a:xfrm>
            <a:off x="152400" y="2362200"/>
            <a:ext cx="4919855" cy="1752600"/>
          </a:xfrm>
          <a:prstGeom prst="rect">
            <a:avLst/>
          </a:prstGeom>
          <a:noFill/>
          <a:ln w="9525">
            <a:solidFill>
              <a:schemeClr val="tx1"/>
            </a:solid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505200" y="4419600"/>
            <a:ext cx="5257800" cy="2156576"/>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 y="152400"/>
            <a:ext cx="8864600"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7010400"/>
          </a:xfrm>
        </p:spPr>
        <p:txBody>
          <a:bodyPr>
            <a:normAutofit/>
          </a:bodyPr>
          <a:lstStyle/>
          <a:p>
            <a:pPr algn="just"/>
            <a:r>
              <a:rPr lang="en-US" sz="2800" dirty="0" smtClean="0"/>
              <a:t>But in the unsupervised case, all you have are the Xs you don’t have the Ys. </a:t>
            </a:r>
          </a:p>
          <a:p>
            <a:pPr algn="just"/>
            <a:endParaRPr lang="en-US" sz="2800" dirty="0" smtClean="0"/>
          </a:p>
          <a:p>
            <a:pPr algn="just"/>
            <a:r>
              <a:rPr lang="en-US" sz="2800" dirty="0" smtClean="0"/>
              <a:t>So what we are supposed to be doing is grouping together, observations that are somehow similar. </a:t>
            </a:r>
          </a:p>
          <a:p>
            <a:pPr algn="just"/>
            <a:endParaRPr lang="en-US" sz="2800" dirty="0" smtClean="0"/>
          </a:p>
          <a:p>
            <a:pPr algn="just"/>
            <a:r>
              <a:rPr lang="en-US" sz="2800" dirty="0" smtClean="0"/>
              <a:t>Unsupervised problems are much harder to evaluate and clustering those is a key unsupervised problem</a:t>
            </a:r>
            <a:endParaRPr lang="en-US" sz="28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0"/>
            <a:ext cx="5127477" cy="3429000"/>
          </a:xfrm>
          <a:prstGeom prst="rect">
            <a:avLst/>
          </a:prstGeom>
          <a:noFill/>
          <a:ln w="9525">
            <a:solidFill>
              <a:schemeClr val="tx1"/>
            </a:solid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267200" y="3626556"/>
            <a:ext cx="4648200" cy="2926644"/>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Grp="1" noChangeArrowheads="1"/>
          </p:cNvSpPr>
          <p:nvPr>
            <p:ph type="title"/>
          </p:nvPr>
        </p:nvSpPr>
        <p:spPr>
          <a:xfrm>
            <a:off x="609600" y="381000"/>
            <a:ext cx="7296150" cy="533400"/>
          </a:xfrm>
        </p:spPr>
        <p:txBody>
          <a:bodyPr lIns="92075" tIns="46038" rIns="92075" bIns="46038" rtlCol="0">
            <a:normAutofit fontScale="90000"/>
          </a:bodyPr>
          <a:lstStyle/>
          <a:p>
            <a:pPr eaLnBrk="1" fontAlgn="auto" hangingPunct="1">
              <a:spcAft>
                <a:spcPts val="0"/>
              </a:spcAft>
              <a:defRPr/>
            </a:pPr>
            <a:r>
              <a:rPr lang="en-US" smtClean="0"/>
              <a:t>Quality: What Is Good Clustering?</a:t>
            </a:r>
          </a:p>
        </p:txBody>
      </p:sp>
      <p:sp>
        <p:nvSpPr>
          <p:cNvPr id="1430531" name="Rectangle 3"/>
          <p:cNvSpPr>
            <a:spLocks noGrp="1" noChangeArrowheads="1"/>
          </p:cNvSpPr>
          <p:nvPr>
            <p:ph idx="1"/>
          </p:nvPr>
        </p:nvSpPr>
        <p:spPr>
          <a:xfrm>
            <a:off x="381000" y="1447800"/>
            <a:ext cx="8382000" cy="4876800"/>
          </a:xfrm>
        </p:spPr>
        <p:txBody>
          <a:bodyPr lIns="92075" tIns="46038" rIns="92075" bIns="46038" rtlCol="0">
            <a:normAutofit fontScale="92500"/>
          </a:bodyPr>
          <a:lstStyle/>
          <a:p>
            <a:pPr algn="just" eaLnBrk="1" fontAlgn="auto" hangingPunct="1">
              <a:lnSpc>
                <a:spcPct val="130000"/>
              </a:lnSpc>
              <a:spcAft>
                <a:spcPts val="0"/>
              </a:spcAft>
              <a:defRPr/>
            </a:pPr>
            <a:r>
              <a:rPr lang="en-US" sz="2400" dirty="0" smtClean="0"/>
              <a:t>A good clustering method will produce high quality clusters with</a:t>
            </a:r>
          </a:p>
          <a:p>
            <a:pPr lvl="1" algn="just" eaLnBrk="1" fontAlgn="auto" hangingPunct="1">
              <a:lnSpc>
                <a:spcPct val="130000"/>
              </a:lnSpc>
              <a:spcAft>
                <a:spcPts val="0"/>
              </a:spcAft>
              <a:defRPr/>
            </a:pPr>
            <a:r>
              <a:rPr lang="en-US" sz="2400" dirty="0" smtClean="0"/>
              <a:t>high intra-class similarity</a:t>
            </a:r>
          </a:p>
          <a:p>
            <a:pPr lvl="1" algn="just" eaLnBrk="1" fontAlgn="auto" hangingPunct="1">
              <a:lnSpc>
                <a:spcPct val="130000"/>
              </a:lnSpc>
              <a:spcAft>
                <a:spcPts val="0"/>
              </a:spcAft>
              <a:defRPr/>
            </a:pPr>
            <a:r>
              <a:rPr lang="en-US" sz="2400" dirty="0" smtClean="0"/>
              <a:t>low inter-class similarity </a:t>
            </a:r>
          </a:p>
          <a:p>
            <a:pPr lvl="1" algn="just" eaLnBrk="1" fontAlgn="auto" hangingPunct="1">
              <a:lnSpc>
                <a:spcPct val="130000"/>
              </a:lnSpc>
              <a:spcAft>
                <a:spcPts val="0"/>
              </a:spcAft>
              <a:defRPr/>
            </a:pPr>
            <a:endParaRPr lang="en-US" sz="2400" dirty="0" smtClean="0"/>
          </a:p>
          <a:p>
            <a:pPr algn="just" eaLnBrk="1" fontAlgn="auto" hangingPunct="1">
              <a:lnSpc>
                <a:spcPct val="130000"/>
              </a:lnSpc>
              <a:spcAft>
                <a:spcPts val="0"/>
              </a:spcAft>
              <a:defRPr/>
            </a:pPr>
            <a:r>
              <a:rPr lang="en-US" sz="2400" dirty="0" smtClean="0"/>
              <a:t>The quality of a clustering result depends on both the similarity measure used by the method and its implementation</a:t>
            </a:r>
          </a:p>
          <a:p>
            <a:pPr algn="just" eaLnBrk="1" fontAlgn="auto" hangingPunct="1">
              <a:lnSpc>
                <a:spcPct val="130000"/>
              </a:lnSpc>
              <a:spcAft>
                <a:spcPts val="0"/>
              </a:spcAft>
              <a:buFont typeface="Arial" pitchFamily="34" charset="0"/>
              <a:buNone/>
              <a:defRPr/>
            </a:pPr>
            <a:endParaRPr lang="en-US" sz="2400" dirty="0" smtClean="0"/>
          </a:p>
          <a:p>
            <a:pPr algn="just" eaLnBrk="1" fontAlgn="auto" hangingPunct="1">
              <a:lnSpc>
                <a:spcPct val="130000"/>
              </a:lnSpc>
              <a:spcAft>
                <a:spcPts val="0"/>
              </a:spcAft>
              <a:defRPr/>
            </a:pPr>
            <a:r>
              <a:rPr lang="en-US" sz="2400" dirty="0" smtClean="0"/>
              <a:t>The quality of a clustering method is also measured by its ability to discover some or all of the hidden patterns</a:t>
            </a:r>
          </a:p>
        </p:txBody>
      </p:sp>
      <p:sp>
        <p:nvSpPr>
          <p:cNvPr id="6" name="Slide Number Placeholder 5"/>
          <p:cNvSpPr>
            <a:spLocks noGrp="1"/>
          </p:cNvSpPr>
          <p:nvPr>
            <p:ph type="sldNum" sz="quarter" idx="12"/>
          </p:nvPr>
        </p:nvSpPr>
        <p:spPr/>
        <p:txBody>
          <a:bodyPr/>
          <a:lstStyle/>
          <a:p>
            <a:pPr>
              <a:defRPr/>
            </a:pPr>
            <a:fld id="{E20BB60E-BF2B-43E2-A5E8-8E1EF770F3F2}" type="slidenum">
              <a:rPr lang="en-US"/>
              <a:pPr>
                <a:defRPr/>
              </a:pPr>
              <a:t>98</a:t>
            </a:fld>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4000" b="1" dirty="0" smtClean="0"/>
              <a:t>K-Means Clustering</a:t>
            </a:r>
            <a:endParaRPr lang="en-US" sz="4000" b="1" dirty="0"/>
          </a:p>
        </p:txBody>
      </p:sp>
      <p:sp>
        <p:nvSpPr>
          <p:cNvPr id="3" name="Content Placeholder 2"/>
          <p:cNvSpPr>
            <a:spLocks noGrp="1"/>
          </p:cNvSpPr>
          <p:nvPr>
            <p:ph idx="1"/>
          </p:nvPr>
        </p:nvSpPr>
        <p:spPr>
          <a:xfrm>
            <a:off x="0" y="685800"/>
            <a:ext cx="9144000" cy="6172200"/>
          </a:xfrm>
        </p:spPr>
        <p:txBody>
          <a:bodyPr>
            <a:noAutofit/>
          </a:bodyPr>
          <a:lstStyle/>
          <a:p>
            <a:pPr algn="just">
              <a:spcBef>
                <a:spcPts val="0"/>
              </a:spcBef>
            </a:pPr>
            <a:r>
              <a:rPr lang="en-US" sz="2000" dirty="0" smtClean="0">
                <a:latin typeface="Times New Roman" pitchFamily="18" charset="0"/>
                <a:cs typeface="Times New Roman" pitchFamily="18" charset="0"/>
              </a:rPr>
              <a:t>We will use the iris dataset from the datasets library.</a:t>
            </a:r>
          </a:p>
          <a:p>
            <a:pPr algn="just">
              <a:spcBef>
                <a:spcPts val="0"/>
              </a:spcBef>
            </a:pPr>
            <a:endParaRPr lang="en-US" sz="500" b="1" dirty="0" smtClean="0">
              <a:latin typeface="Times New Roman" pitchFamily="18" charset="0"/>
              <a:cs typeface="Times New Roman" pitchFamily="18" charset="0"/>
            </a:endParaRPr>
          </a:p>
          <a:p>
            <a:pPr algn="just">
              <a:spcBef>
                <a:spcPts val="0"/>
              </a:spcBef>
            </a:pPr>
            <a:r>
              <a:rPr lang="en-US" sz="2000" b="1" dirty="0" smtClean="0">
                <a:latin typeface="Times New Roman" pitchFamily="18" charset="0"/>
                <a:cs typeface="Times New Roman" pitchFamily="18" charset="0"/>
              </a:rPr>
              <a:t>What is K Means Clustering?</a:t>
            </a:r>
          </a:p>
          <a:p>
            <a:pPr lvl="1" algn="just">
              <a:lnSpc>
                <a:spcPct val="170000"/>
              </a:lnSpc>
              <a:spcBef>
                <a:spcPts val="0"/>
              </a:spcBef>
            </a:pPr>
            <a:r>
              <a:rPr lang="en-US" sz="1600" dirty="0" smtClean="0">
                <a:latin typeface="Times New Roman" pitchFamily="18" charset="0"/>
                <a:cs typeface="Times New Roman" pitchFamily="18" charset="0"/>
              </a:rPr>
              <a:t>K Means Clustering is an unsupervised learning algorithm that tries to cluster data based on their similarity. </a:t>
            </a:r>
          </a:p>
          <a:p>
            <a:pPr lvl="1" algn="just">
              <a:lnSpc>
                <a:spcPct val="170000"/>
              </a:lnSpc>
              <a:spcBef>
                <a:spcPts val="0"/>
              </a:spcBef>
            </a:pPr>
            <a:r>
              <a:rPr lang="en-US" sz="1600" dirty="0" smtClean="0">
                <a:latin typeface="Times New Roman" pitchFamily="18" charset="0"/>
                <a:cs typeface="Times New Roman" pitchFamily="18" charset="0"/>
              </a:rPr>
              <a:t>Unsupervised learning means that there is no outcome to be predicted, and the algorithm just tries to find patterns in the data.</a:t>
            </a:r>
          </a:p>
          <a:p>
            <a:pPr lvl="1" algn="just">
              <a:lnSpc>
                <a:spcPct val="170000"/>
              </a:lnSpc>
              <a:spcBef>
                <a:spcPts val="0"/>
              </a:spcBef>
            </a:pPr>
            <a:r>
              <a:rPr lang="en-US" sz="1600" dirty="0" smtClean="0">
                <a:latin typeface="Times New Roman" pitchFamily="18" charset="0"/>
                <a:cs typeface="Times New Roman" pitchFamily="18" charset="0"/>
              </a:rPr>
              <a:t>In k means clustering, we have to specify the number of clusters we want the data to be grouped into. </a:t>
            </a:r>
          </a:p>
          <a:p>
            <a:pPr lvl="1" algn="just">
              <a:lnSpc>
                <a:spcPct val="170000"/>
              </a:lnSpc>
              <a:spcBef>
                <a:spcPts val="0"/>
              </a:spcBef>
            </a:pPr>
            <a:r>
              <a:rPr lang="en-US" sz="1600" dirty="0" smtClean="0">
                <a:latin typeface="Times New Roman" pitchFamily="18" charset="0"/>
                <a:cs typeface="Times New Roman" pitchFamily="18" charset="0"/>
              </a:rPr>
              <a:t>The algorithm randomly assigns each observation to a cluster, and finds the </a:t>
            </a:r>
            <a:r>
              <a:rPr lang="en-US" sz="1600" dirty="0" err="1" smtClean="0">
                <a:latin typeface="Times New Roman" pitchFamily="18" charset="0"/>
                <a:cs typeface="Times New Roman" pitchFamily="18" charset="0"/>
              </a:rPr>
              <a:t>centroid</a:t>
            </a:r>
            <a:r>
              <a:rPr lang="en-US" sz="1600" dirty="0" smtClean="0">
                <a:latin typeface="Times New Roman" pitchFamily="18" charset="0"/>
                <a:cs typeface="Times New Roman" pitchFamily="18" charset="0"/>
              </a:rPr>
              <a:t> of each cluster. </a:t>
            </a:r>
          </a:p>
          <a:p>
            <a:pPr lvl="1" algn="just">
              <a:lnSpc>
                <a:spcPct val="170000"/>
              </a:lnSpc>
              <a:spcBef>
                <a:spcPts val="0"/>
              </a:spcBef>
            </a:pPr>
            <a:r>
              <a:rPr lang="en-US" sz="1600" dirty="0" smtClean="0">
                <a:latin typeface="Times New Roman" pitchFamily="18" charset="0"/>
                <a:cs typeface="Times New Roman" pitchFamily="18" charset="0"/>
              </a:rPr>
              <a:t>Then, the algorithm iterates through two steps:</a:t>
            </a:r>
          </a:p>
          <a:p>
            <a:pPr lvl="2" algn="just">
              <a:lnSpc>
                <a:spcPct val="170000"/>
              </a:lnSpc>
              <a:spcBef>
                <a:spcPts val="0"/>
              </a:spcBef>
            </a:pPr>
            <a:r>
              <a:rPr lang="en-US" sz="1400" dirty="0" smtClean="0">
                <a:latin typeface="Times New Roman" pitchFamily="18" charset="0"/>
                <a:cs typeface="Times New Roman" pitchFamily="18" charset="0"/>
              </a:rPr>
              <a:t>Reassign data points to the cluster whose </a:t>
            </a:r>
            <a:r>
              <a:rPr lang="en-US" sz="1400" dirty="0" err="1" smtClean="0">
                <a:latin typeface="Times New Roman" pitchFamily="18" charset="0"/>
                <a:cs typeface="Times New Roman" pitchFamily="18" charset="0"/>
              </a:rPr>
              <a:t>centroid</a:t>
            </a:r>
            <a:r>
              <a:rPr lang="en-US" sz="1400" dirty="0" smtClean="0">
                <a:latin typeface="Times New Roman" pitchFamily="18" charset="0"/>
                <a:cs typeface="Times New Roman" pitchFamily="18" charset="0"/>
              </a:rPr>
              <a:t> is closest.</a:t>
            </a:r>
          </a:p>
          <a:p>
            <a:pPr lvl="2" algn="just">
              <a:lnSpc>
                <a:spcPct val="170000"/>
              </a:lnSpc>
              <a:spcBef>
                <a:spcPts val="0"/>
              </a:spcBef>
            </a:pPr>
            <a:r>
              <a:rPr lang="en-US" sz="1400" dirty="0" smtClean="0">
                <a:latin typeface="Times New Roman" pitchFamily="18" charset="0"/>
                <a:cs typeface="Times New Roman" pitchFamily="18" charset="0"/>
              </a:rPr>
              <a:t>Calculate new </a:t>
            </a:r>
            <a:r>
              <a:rPr lang="en-US" sz="1400" dirty="0" err="1" smtClean="0">
                <a:latin typeface="Times New Roman" pitchFamily="18" charset="0"/>
                <a:cs typeface="Times New Roman" pitchFamily="18" charset="0"/>
              </a:rPr>
              <a:t>centroid</a:t>
            </a:r>
            <a:r>
              <a:rPr lang="en-US" sz="1400" dirty="0" smtClean="0">
                <a:latin typeface="Times New Roman" pitchFamily="18" charset="0"/>
                <a:cs typeface="Times New Roman" pitchFamily="18" charset="0"/>
              </a:rPr>
              <a:t> of each cluster.</a:t>
            </a:r>
          </a:p>
          <a:p>
            <a:pPr algn="just">
              <a:lnSpc>
                <a:spcPct val="170000"/>
              </a:lnSpc>
              <a:spcBef>
                <a:spcPts val="0"/>
              </a:spcBef>
            </a:pPr>
            <a:r>
              <a:rPr lang="en-US" sz="1600" dirty="0" smtClean="0">
                <a:latin typeface="Times New Roman" pitchFamily="18" charset="0"/>
                <a:cs typeface="Times New Roman" pitchFamily="18" charset="0"/>
              </a:rPr>
              <a:t>These two steps are repeated till the within cluster variation cannot be reduced any further. </a:t>
            </a:r>
          </a:p>
          <a:p>
            <a:pPr algn="just">
              <a:lnSpc>
                <a:spcPct val="170000"/>
              </a:lnSpc>
              <a:spcBef>
                <a:spcPts val="0"/>
              </a:spcBef>
            </a:pPr>
            <a:r>
              <a:rPr lang="en-US" sz="1600" dirty="0" smtClean="0">
                <a:latin typeface="Times New Roman" pitchFamily="18" charset="0"/>
                <a:cs typeface="Times New Roman" pitchFamily="18" charset="0"/>
              </a:rPr>
              <a:t>The within cluster variation is calculated as the sum of the </a:t>
            </a:r>
            <a:r>
              <a:rPr lang="en-US" sz="1600" dirty="0" err="1" smtClean="0">
                <a:latin typeface="Times New Roman" pitchFamily="18" charset="0"/>
                <a:cs typeface="Times New Roman" pitchFamily="18" charset="0"/>
              </a:rPr>
              <a:t>euclidean</a:t>
            </a:r>
            <a:r>
              <a:rPr lang="en-US" sz="1600" dirty="0" smtClean="0">
                <a:latin typeface="Times New Roman" pitchFamily="18" charset="0"/>
                <a:cs typeface="Times New Roman" pitchFamily="18" charset="0"/>
              </a:rPr>
              <a:t> distance between the data points and their respective cluster </a:t>
            </a:r>
            <a:r>
              <a:rPr lang="en-US" sz="1600" dirty="0" err="1" smtClean="0">
                <a:latin typeface="Times New Roman" pitchFamily="18" charset="0"/>
                <a:cs typeface="Times New Roman" pitchFamily="18" charset="0"/>
              </a:rPr>
              <a:t>centroids</a:t>
            </a:r>
            <a:r>
              <a:rPr lang="en-US" sz="1600" dirty="0" smtClean="0">
                <a:latin typeface="Times New Roman" pitchFamily="18" charset="0"/>
                <a:cs typeface="Times New Roman" pitchFamily="18" charset="0"/>
              </a:rPr>
              <a:t>.</a:t>
            </a:r>
          </a:p>
          <a:p>
            <a:pPr algn="just">
              <a:lnSpc>
                <a:spcPct val="170000"/>
              </a:lnSpc>
              <a:spcBef>
                <a:spcPts val="0"/>
              </a:spcBef>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2362</TotalTime>
  <Words>4804</Words>
  <Application>Microsoft Office PowerPoint</Application>
  <PresentationFormat>On-screen Show (4:3)</PresentationFormat>
  <Paragraphs>770</Paragraphs>
  <Slides>142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142</vt:i4>
      </vt:variant>
    </vt:vector>
  </HeadingPairs>
  <TitlesOfParts>
    <vt:vector size="144" baseType="lpstr">
      <vt:lpstr>Office Theme</vt:lpstr>
      <vt:lpstr>Microsoft Excel Worksheet</vt:lpstr>
      <vt:lpstr>Z-Score</vt:lpstr>
      <vt:lpstr>Slide 2</vt:lpstr>
      <vt:lpstr>Slide 3</vt:lpstr>
      <vt:lpstr>Slide 4</vt:lpstr>
      <vt:lpstr>Slide 5</vt:lpstr>
      <vt:lpstr>Slide 6</vt:lpstr>
      <vt:lpstr>Linear Regression</vt:lpstr>
      <vt:lpstr>Fitting a line to data, least-squares, linear regression</vt:lpstr>
      <vt:lpstr>Fitting a line to data, least-squares, linear regression</vt:lpstr>
      <vt:lpstr>Fitting a line to data, least-squares, linear regression</vt:lpstr>
      <vt:lpstr>Fitting a line to data, least-squares, linear regression</vt:lpstr>
      <vt:lpstr>Fitting a line to data, least-squares, linear regression</vt:lpstr>
      <vt:lpstr>Fitting a line to data, least-squares, linear regression</vt:lpstr>
      <vt:lpstr>Fitting a line to data, least-squares, linear regression</vt:lpstr>
      <vt:lpstr>The Main Idea Behind Linear Regression</vt:lpstr>
      <vt:lpstr>Calculating the R2</vt:lpstr>
      <vt:lpstr>Calculating the R2</vt:lpstr>
      <vt:lpstr>Comparing the R2 value with the least-square line </vt:lpstr>
      <vt:lpstr>Slide 19</vt:lpstr>
      <vt:lpstr>Using Sum of Squares to calculate R2 </vt:lpstr>
      <vt:lpstr>Example - 2</vt:lpstr>
      <vt:lpstr>Example - 3</vt:lpstr>
      <vt:lpstr>Example - 3</vt:lpstr>
      <vt:lpstr>Multiple Regression </vt:lpstr>
      <vt:lpstr>Multiple Regression </vt:lpstr>
      <vt:lpstr>Multiple Regression </vt:lpstr>
      <vt:lpstr>Multiple Regression </vt:lpstr>
      <vt:lpstr>Multiple Regression </vt:lpstr>
      <vt:lpstr>Multiple Regression </vt:lpstr>
      <vt:lpstr>R2 is Awesome but its missing Something</vt:lpstr>
      <vt:lpstr>Slide 31</vt:lpstr>
      <vt:lpstr>Summary till R2</vt:lpstr>
      <vt:lpstr>Calculating p-value for R2</vt:lpstr>
      <vt:lpstr>P-Value</vt:lpstr>
      <vt:lpstr>Mathematical Equations for both R2 and p-value</vt:lpstr>
      <vt:lpstr>Calculating p-value</vt:lpstr>
      <vt:lpstr>Calculating p-value</vt:lpstr>
      <vt:lpstr>Calculating p-value</vt:lpstr>
      <vt:lpstr>How to convert the F value to p-value</vt:lpstr>
      <vt:lpstr>How to convert the F value to p-value</vt:lpstr>
      <vt:lpstr>How to convert the F value to p-value</vt:lpstr>
      <vt:lpstr>How to convert the F value to p-value</vt:lpstr>
      <vt:lpstr>Slide 43</vt:lpstr>
      <vt:lpstr>Lets Code</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Hands-On</vt:lpstr>
      <vt:lpstr>Slide 72</vt:lpstr>
      <vt:lpstr>Slide 73</vt:lpstr>
      <vt:lpstr>Slide 74</vt:lpstr>
      <vt:lpstr>Slide 75</vt:lpstr>
      <vt:lpstr>Slide 76</vt:lpstr>
      <vt:lpstr>Slide 77</vt:lpstr>
      <vt:lpstr>How to calculate the correlation between two numeric variables.</vt:lpstr>
      <vt:lpstr>Slide 79</vt:lpstr>
      <vt:lpstr>Slide 80</vt:lpstr>
      <vt:lpstr>How has the men’s shotput world record changed over time?  What about the women’s world record?</vt:lpstr>
      <vt:lpstr>Slide 82</vt:lpstr>
      <vt:lpstr>Slide 83</vt:lpstr>
      <vt:lpstr>Slide 84</vt:lpstr>
      <vt:lpstr>How have the world record times for the men's and the women’s mile event changed over the years?  We want to find the best-fitting linear model for men's pole vault world records since 1970.  </vt:lpstr>
      <vt:lpstr>Standard Deviation Vs Standard Error</vt:lpstr>
      <vt:lpstr>Slide 87</vt:lpstr>
      <vt:lpstr>Slide 88</vt:lpstr>
      <vt:lpstr>Slide 89</vt:lpstr>
      <vt:lpstr>Slide 90</vt:lpstr>
      <vt:lpstr>Slide 91</vt:lpstr>
      <vt:lpstr>Slide 92</vt:lpstr>
      <vt:lpstr>CLUSTERING</vt:lpstr>
      <vt:lpstr>CLUSTERING</vt:lpstr>
      <vt:lpstr>Slide 95</vt:lpstr>
      <vt:lpstr>Slide 96</vt:lpstr>
      <vt:lpstr>Slide 97</vt:lpstr>
      <vt:lpstr>Quality: What Is Good Clustering?</vt:lpstr>
      <vt:lpstr>K-Means Clustering</vt:lpstr>
      <vt:lpstr>Slide 100</vt:lpstr>
      <vt:lpstr>K- Means</vt:lpstr>
      <vt:lpstr>Slide 102</vt:lpstr>
      <vt:lpstr>Slide 103</vt:lpstr>
      <vt:lpstr>K-means Algorithm (3)</vt:lpstr>
      <vt:lpstr>Slide 105</vt:lpstr>
      <vt:lpstr>Slide 106</vt:lpstr>
      <vt:lpstr>Slide 107</vt:lpstr>
      <vt:lpstr>Slide 108</vt:lpstr>
      <vt:lpstr>Slide 109</vt:lpstr>
      <vt:lpstr>Slide 110</vt:lpstr>
      <vt:lpstr>Slide 111</vt:lpstr>
      <vt:lpstr>Slide 112</vt:lpstr>
      <vt:lpstr>Slide 113</vt:lpstr>
      <vt:lpstr>Slide 114</vt:lpstr>
      <vt:lpstr>Example</vt:lpstr>
      <vt:lpstr>Visualization Example</vt:lpstr>
      <vt:lpstr>Slide 117</vt:lpstr>
      <vt:lpstr>Slide 118</vt:lpstr>
      <vt:lpstr>Slide 119</vt:lpstr>
      <vt:lpstr>Slide 120</vt:lpstr>
      <vt:lpstr>K-means</vt:lpstr>
      <vt:lpstr>K-means</vt:lpstr>
      <vt:lpstr>K-means</vt:lpstr>
      <vt:lpstr>K-means</vt:lpstr>
      <vt:lpstr>K-means</vt:lpstr>
      <vt:lpstr>K-means Start</vt:lpstr>
      <vt:lpstr>K-means continues…</vt:lpstr>
      <vt:lpstr>K-means continues…</vt:lpstr>
      <vt:lpstr>K-means continues…</vt:lpstr>
      <vt:lpstr>K-means continues…</vt:lpstr>
      <vt:lpstr>K-means continues…</vt:lpstr>
      <vt:lpstr>K-means continues…</vt:lpstr>
      <vt:lpstr>K-means continues…</vt:lpstr>
      <vt:lpstr>K-means continues…</vt:lpstr>
      <vt:lpstr>K-means terminates</vt:lpstr>
      <vt:lpstr>The K-Means Clustering Method (4)</vt:lpstr>
      <vt:lpstr>What Is the Problem of the K-Means Method?</vt:lpstr>
      <vt:lpstr>Slide 138</vt:lpstr>
      <vt:lpstr>Slide 139</vt:lpstr>
      <vt:lpstr>Slide 140</vt:lpstr>
      <vt:lpstr>Slide 141</vt:lpstr>
      <vt:lpstr>Slide 142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Z-Score</dc:title>
  <dc:creator>Chetan Shetty</dc:creator>
  <cp:lastModifiedBy>Chetan Shetty</cp:lastModifiedBy>
  <cp:revision>108</cp:revision>
  <dcterms:created xsi:type="dcterms:W3CDTF">2006-08-16T00:00:00Z</dcterms:created>
  <dcterms:modified xsi:type="dcterms:W3CDTF">2018-07-19T17:11:54Z</dcterms:modified>
</cp:coreProperties>
</file>